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2" r:id="rId5"/>
    <p:sldId id="261" r:id="rId6"/>
    <p:sldId id="275" r:id="rId7"/>
    <p:sldId id="264" r:id="rId8"/>
    <p:sldId id="262" r:id="rId9"/>
    <p:sldId id="265" r:id="rId10"/>
    <p:sldId id="266" r:id="rId11"/>
    <p:sldId id="267" r:id="rId12"/>
    <p:sldId id="277" r:id="rId13"/>
    <p:sldId id="271" r:id="rId14"/>
    <p:sldId id="270" r:id="rId15"/>
    <p:sldId id="278" r:id="rId16"/>
  </p:sldIdLst>
  <p:sldSz cx="12192000" cy="6858000"/>
  <p:notesSz cx="6858000" cy="12192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5E6"/>
    <a:srgbClr val="B0E0E6"/>
    <a:srgbClr val="5A4823"/>
    <a:srgbClr val="DAA520"/>
    <a:srgbClr val="4E3F1E"/>
    <a:srgbClr val="FFD9AD"/>
    <a:srgbClr val="FFF8DC"/>
    <a:srgbClr val="F5F5DC"/>
    <a:srgbClr val="F0F8FF"/>
    <a:srgbClr val="635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7658" autoAdjust="0"/>
  </p:normalViewPr>
  <p:slideViewPr>
    <p:cSldViewPr snapToGrid="0" snapToObjects="1">
      <p:cViewPr varScale="1">
        <p:scale>
          <a:sx n="44" d="100"/>
          <a:sy n="44" d="100"/>
        </p:scale>
        <p:origin x="14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14T17:56:02.1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14T17:56:03.54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14T17:56:10.97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432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1049E-F6A1-8BA4-6F5E-031B4429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7074E-4477-7F3F-85B7-C1AF683A9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FC05F-3521-8D72-0AA1-A02989B08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0A933-0772-7688-E4EC-E804A24DF3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04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E44B2-D5A4-5383-7FC4-8A718EFDB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76586-CEFD-A767-3866-D866B32CC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A55126-8809-7C65-0775-FAFB8804F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your time and attention. I'm happy to answer any questions you may have. Please feel free to reach out via email if you have further queries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BA2D3-DCCD-DC81-B408-4EDB015254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34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2441F-70C7-9CDB-6920-6D1C2089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0B94C-9569-204D-50E9-FBE1E6849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ED5E17-BADD-62BC-24E4-C75F1EC37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30219-D72D-9BC9-3C1F-D7A74DCE5E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44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04D1B-503D-8AE2-D6A1-2B3E4B9B5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10B2D-47C0-DFAD-BF4A-2D2E9A43C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96BA5-F5C5-3B13-28AA-9E32A1CA9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3839F-A008-70A9-22C7-D61612A7F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37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5000">
              <a:srgbClr val="BF9A4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customXml" Target="../ink/ink3.xml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5.jpeg"/><Relationship Id="rId9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9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4475" y="1199881"/>
            <a:ext cx="5876807" cy="24371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7096"/>
              </a:lnSpc>
              <a:buNone/>
            </a:pPr>
            <a:r>
              <a:rPr lang="en-US" sz="48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Job</a:t>
            </a:r>
            <a:r>
              <a:rPr lang="en-US" sz="6075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8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Board Vision Assistant</a:t>
            </a:r>
          </a:p>
          <a:p>
            <a:pPr algn="l">
              <a:lnSpc>
                <a:spcPts val="7096"/>
              </a:lnSpc>
              <a:buNone/>
            </a:pPr>
            <a:endParaRPr lang="en-US" sz="4800" b="1" kern="0" spc="-365" dirty="0">
              <a:solidFill>
                <a:srgbClr val="FDF5E6"/>
              </a:solidFill>
              <a:latin typeface="Montserrat" panose="00000500000000000000" pitchFamily="2" charset="0"/>
              <a:ea typeface="Inter" pitchFamily="34" charset="-122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6899690" y="5171878"/>
            <a:ext cx="6033531" cy="16044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ts val="2528"/>
              </a:lnSpc>
              <a:spcBef>
                <a:spcPts val="693"/>
              </a:spcBef>
            </a:pPr>
            <a:endParaRPr lang="en-US" sz="2400" dirty="0">
              <a:solidFill>
                <a:srgbClr val="FFF8DC"/>
              </a:solidFill>
              <a:latin typeface="Montserrat" panose="00000500000000000000" pitchFamily="2" charset="0"/>
            </a:endParaRPr>
          </a:p>
          <a:p>
            <a:pPr>
              <a:lnSpc>
                <a:spcPts val="2528"/>
              </a:lnSpc>
              <a:spcBef>
                <a:spcPts val="693"/>
              </a:spcBef>
            </a:pPr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ts val="2528"/>
              </a:lnSpc>
              <a:spcBef>
                <a:spcPts val="693"/>
              </a:spcBef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		</a:t>
            </a:r>
            <a:r>
              <a:rPr lang="en-US" sz="2400" b="1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MSDS 692 – FALL 2025</a:t>
            </a:r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5713571" cy="6856286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/>
          <a:srcRect l="8333" r="8333"/>
          <a:stretch/>
        </p:blipFill>
        <p:spPr>
          <a:xfrm>
            <a:off x="142357" y="168442"/>
            <a:ext cx="5637505" cy="649705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3500000" algn="br" rotWithShape="0">
              <a:srgbClr val="FDF5E6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8150C6-6965-D06F-28B0-03C73B7ECC92}"/>
              </a:ext>
            </a:extLst>
          </p:cNvPr>
          <p:cNvSpPr txBox="1"/>
          <p:nvPr/>
        </p:nvSpPr>
        <p:spPr>
          <a:xfrm>
            <a:off x="6215865" y="3739793"/>
            <a:ext cx="550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F8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CHANDRA</a:t>
            </a:r>
            <a:r>
              <a:rPr lang="en-IN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2400" dirty="0">
                <a:solidFill>
                  <a:srgbClr val="FFF8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SEKHAR BOLLINENI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88965"/>
            <a:ext cx="12188952" cy="5560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  <a:buNone/>
            </a:pPr>
            <a:r>
              <a:rPr lang="en-US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Machine Learning Approach</a:t>
            </a:r>
          </a:p>
        </p:txBody>
      </p:sp>
      <p:sp>
        <p:nvSpPr>
          <p:cNvPr id="3" name="Object 2"/>
          <p:cNvSpPr/>
          <p:nvPr/>
        </p:nvSpPr>
        <p:spPr>
          <a:xfrm>
            <a:off x="476131" y="1590277"/>
            <a:ext cx="3618595" cy="2109260"/>
          </a:xfrm>
          <a:prstGeom prst="rect">
            <a:avLst/>
          </a:prstGeom>
          <a:solidFill>
            <a:srgbClr val="22AAEE"/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Object 3"/>
          <p:cNvSpPr/>
          <p:nvPr/>
        </p:nvSpPr>
        <p:spPr>
          <a:xfrm>
            <a:off x="638014" y="1829732"/>
            <a:ext cx="3456711" cy="2646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5"/>
              </a:lnSpc>
              <a:buNone/>
            </a:pPr>
            <a:r>
              <a:rPr lang="en-US" sz="2000" b="1" kern="0" spc="-108" dirty="0">
                <a:solidFill>
                  <a:srgbClr val="5A4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 Classification</a:t>
            </a:r>
          </a:p>
        </p:txBody>
      </p:sp>
      <p:sp>
        <p:nvSpPr>
          <p:cNvPr id="5" name="Object 4"/>
          <p:cNvSpPr/>
          <p:nvPr/>
        </p:nvSpPr>
        <p:spPr>
          <a:xfrm>
            <a:off x="638013" y="2453661"/>
            <a:ext cx="3456711" cy="9244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20"/>
              </a:lnSpc>
              <a:spcBef>
                <a:spcPts val="731"/>
              </a:spcBef>
              <a:buNone/>
            </a:pPr>
            <a:r>
              <a:rPr lang="en-US" kern="0" spc="-26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powerful ensemble learning algorithm used to classify the job postings into different categories based on their textual content.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285178" y="1590277"/>
            <a:ext cx="3618595" cy="2109260"/>
          </a:xfrm>
          <a:prstGeom prst="rect">
            <a:avLst/>
          </a:prstGeom>
          <a:solidFill>
            <a:srgbClr val="FFD9AD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Object 6"/>
          <p:cNvSpPr/>
          <p:nvPr/>
        </p:nvSpPr>
        <p:spPr>
          <a:xfrm>
            <a:off x="4570857" y="1829732"/>
            <a:ext cx="3456711" cy="5292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5"/>
              </a:lnSpc>
              <a:buNone/>
            </a:pPr>
            <a:r>
              <a:rPr lang="en-US" sz="2000" b="1" kern="0" spc="-108" dirty="0">
                <a:solidFill>
                  <a:srgbClr val="5A4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Hybrid ML + Rule-Based Approach</a:t>
            </a:r>
          </a:p>
        </p:txBody>
      </p:sp>
      <p:sp>
        <p:nvSpPr>
          <p:cNvPr id="8" name="Object 7"/>
          <p:cNvSpPr/>
          <p:nvPr/>
        </p:nvSpPr>
        <p:spPr>
          <a:xfrm>
            <a:off x="4380405" y="2453661"/>
            <a:ext cx="3456711" cy="9244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20"/>
              </a:lnSpc>
              <a:spcBef>
                <a:spcPts val="731"/>
              </a:spcBef>
              <a:buNone/>
            </a:pPr>
            <a:r>
              <a:rPr lang="en-US" kern="0" spc="-26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combination of machine learning and rule-based systems to leverage the strengths of both approaches in extracting job market intelligence.</a:t>
            </a:r>
          </a:p>
        </p:txBody>
      </p:sp>
      <p:sp>
        <p:nvSpPr>
          <p:cNvPr id="9" name="Object 8"/>
          <p:cNvSpPr/>
          <p:nvPr/>
        </p:nvSpPr>
        <p:spPr>
          <a:xfrm>
            <a:off x="8094226" y="1590277"/>
            <a:ext cx="3618595" cy="2109260"/>
          </a:xfrm>
          <a:prstGeom prst="rect">
            <a:avLst/>
          </a:prstGeom>
          <a:solidFill>
            <a:srgbClr val="FEC088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0" name="Object 9"/>
          <p:cNvSpPr/>
          <p:nvPr/>
        </p:nvSpPr>
        <p:spPr>
          <a:xfrm>
            <a:off x="8379905" y="1829732"/>
            <a:ext cx="3456711" cy="2646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85"/>
              </a:lnSpc>
            </a:pPr>
            <a:r>
              <a:rPr lang="en-US" sz="2000" b="1" kern="0" spc="-108" dirty="0">
                <a:solidFill>
                  <a:srgbClr val="5A4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</a:t>
            </a:r>
            <a:r>
              <a:rPr lang="en-US" sz="2000" b="1" kern="0" spc="-108" dirty="0">
                <a:solidFill>
                  <a:srgbClr val="DAA52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kern="0" spc="-108" dirty="0">
                <a:solidFill>
                  <a:srgbClr val="5A4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Engineering</a:t>
            </a:r>
          </a:p>
        </p:txBody>
      </p:sp>
      <p:sp>
        <p:nvSpPr>
          <p:cNvPr id="11" name="Object 10"/>
          <p:cNvSpPr/>
          <p:nvPr/>
        </p:nvSpPr>
        <p:spPr>
          <a:xfrm>
            <a:off x="8189452" y="2359031"/>
            <a:ext cx="3456711" cy="9244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820"/>
              </a:lnSpc>
              <a:spcBef>
                <a:spcPts val="731"/>
              </a:spcBef>
            </a:pPr>
            <a:r>
              <a:rPr lang="en-US" kern="0" spc="-26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process of creating and selecting relevant features from the job posting data to improve the performance of the machine learning models.</a:t>
            </a:r>
          </a:p>
        </p:txBody>
      </p:sp>
      <p:sp>
        <p:nvSpPr>
          <p:cNvPr id="12" name="Object 11"/>
          <p:cNvSpPr/>
          <p:nvPr/>
        </p:nvSpPr>
        <p:spPr>
          <a:xfrm>
            <a:off x="476131" y="3889989"/>
            <a:ext cx="3618593" cy="2246115"/>
          </a:xfrm>
          <a:prstGeom prst="rect">
            <a:avLst/>
          </a:prstGeom>
          <a:solidFill>
            <a:srgbClr val="FD864D"/>
          </a:solidFill>
        </p:spPr>
        <p:txBody>
          <a:bodyPr/>
          <a:lstStyle/>
          <a:p>
            <a:endParaRPr lang="en-IN"/>
          </a:p>
        </p:txBody>
      </p:sp>
      <p:sp>
        <p:nvSpPr>
          <p:cNvPr id="13" name="Object 12"/>
          <p:cNvSpPr/>
          <p:nvPr/>
        </p:nvSpPr>
        <p:spPr>
          <a:xfrm>
            <a:off x="526795" y="4007884"/>
            <a:ext cx="3456711" cy="2646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5"/>
              </a:lnSpc>
              <a:buNone/>
            </a:pPr>
            <a:r>
              <a:rPr lang="en-US" sz="2000" b="1" kern="0" spc="-108" dirty="0">
                <a:solidFill>
                  <a:srgbClr val="5A4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Leveraging Limited Training Data</a:t>
            </a:r>
          </a:p>
        </p:txBody>
      </p:sp>
      <p:sp>
        <p:nvSpPr>
          <p:cNvPr id="14" name="Object 13"/>
          <p:cNvSpPr/>
          <p:nvPr/>
        </p:nvSpPr>
        <p:spPr>
          <a:xfrm>
            <a:off x="526795" y="4637813"/>
            <a:ext cx="3456712" cy="1155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20"/>
              </a:lnSpc>
              <a:spcBef>
                <a:spcPts val="731"/>
              </a:spcBef>
              <a:buNone/>
            </a:pPr>
            <a:r>
              <a:rPr lang="en-US" kern="0" spc="-26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Techniques like data augmentation and transfer learning were used to overcome the challenge of limited labeled job posting data for training the machine learning models.</a:t>
            </a:r>
          </a:p>
        </p:txBody>
      </p:sp>
      <p:sp>
        <p:nvSpPr>
          <p:cNvPr id="15" name="Object 14"/>
          <p:cNvSpPr/>
          <p:nvPr/>
        </p:nvSpPr>
        <p:spPr>
          <a:xfrm>
            <a:off x="4285178" y="3889990"/>
            <a:ext cx="3618595" cy="2246114"/>
          </a:xfrm>
          <a:prstGeom prst="rect">
            <a:avLst/>
          </a:prstGeom>
          <a:solidFill>
            <a:srgbClr val="FF8000"/>
          </a:solidFill>
        </p:spPr>
        <p:txBody>
          <a:bodyPr/>
          <a:lstStyle/>
          <a:p>
            <a:endParaRPr lang="en-IN"/>
          </a:p>
        </p:txBody>
      </p:sp>
      <p:sp>
        <p:nvSpPr>
          <p:cNvPr id="16" name="Object 15"/>
          <p:cNvSpPr/>
          <p:nvPr/>
        </p:nvSpPr>
        <p:spPr>
          <a:xfrm>
            <a:off x="4447062" y="4057033"/>
            <a:ext cx="3456711" cy="5292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85"/>
              </a:lnSpc>
            </a:pPr>
            <a:r>
              <a:rPr lang="en-US" sz="2000" b="1" kern="0" spc="-108" dirty="0">
                <a:solidFill>
                  <a:srgbClr val="5A4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Handling Missing Salary Information</a:t>
            </a:r>
          </a:p>
        </p:txBody>
      </p:sp>
      <p:sp>
        <p:nvSpPr>
          <p:cNvPr id="17" name="Object 16"/>
          <p:cNvSpPr/>
          <p:nvPr/>
        </p:nvSpPr>
        <p:spPr>
          <a:xfrm>
            <a:off x="4380405" y="4637813"/>
            <a:ext cx="3456711" cy="9244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20"/>
              </a:lnSpc>
              <a:spcBef>
                <a:spcPts val="731"/>
              </a:spcBef>
              <a:buNone/>
            </a:pPr>
            <a:r>
              <a:rPr lang="en-US" kern="0" spc="-26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Rule-based algorithms and imputation methods were used to estimate salary ranges in the absence of explicit salary data in the job postings.</a:t>
            </a:r>
          </a:p>
        </p:txBody>
      </p:sp>
      <p:sp>
        <p:nvSpPr>
          <p:cNvPr id="18" name="Object 17"/>
          <p:cNvSpPr/>
          <p:nvPr/>
        </p:nvSpPr>
        <p:spPr>
          <a:xfrm>
            <a:off x="8094226" y="3889990"/>
            <a:ext cx="3618595" cy="2246114"/>
          </a:xfrm>
          <a:prstGeom prst="rect">
            <a:avLst/>
          </a:prstGeom>
          <a:solidFill>
            <a:srgbClr val="FF797A"/>
          </a:solidFill>
        </p:spPr>
        <p:txBody>
          <a:bodyPr/>
          <a:lstStyle/>
          <a:p>
            <a:endParaRPr lang="en-IN"/>
          </a:p>
        </p:txBody>
      </p:sp>
      <p:sp>
        <p:nvSpPr>
          <p:cNvPr id="19" name="Object 18"/>
          <p:cNvSpPr/>
          <p:nvPr/>
        </p:nvSpPr>
        <p:spPr>
          <a:xfrm>
            <a:off x="8379905" y="4129444"/>
            <a:ext cx="3456711" cy="2646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85"/>
              </a:lnSpc>
              <a:buNone/>
            </a:pPr>
            <a:r>
              <a:rPr lang="en-US" sz="2000" b="1" kern="0" spc="-108" dirty="0">
                <a:solidFill>
                  <a:srgbClr val="5A482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Achieved 98.6% Accuracy</a:t>
            </a:r>
          </a:p>
        </p:txBody>
      </p:sp>
      <p:sp>
        <p:nvSpPr>
          <p:cNvPr id="20" name="Object 19"/>
          <p:cNvSpPr/>
          <p:nvPr/>
        </p:nvSpPr>
        <p:spPr>
          <a:xfrm>
            <a:off x="8175167" y="4586332"/>
            <a:ext cx="3456711" cy="9244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20"/>
              </a:lnSpc>
              <a:spcBef>
                <a:spcPts val="731"/>
              </a:spcBef>
              <a:buNone/>
            </a:pPr>
            <a:r>
              <a:rPr lang="en-US" kern="0" spc="-26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combination of machine learning and rule-based approaches resulted in a highly accurate system for extracting job market intelligence from visual job postings</a:t>
            </a:r>
            <a:r>
              <a:rPr lang="en-US" sz="1313" kern="0" spc="-26" dirty="0">
                <a:solidFill>
                  <a:srgbClr val="000000">
                    <a:alpha val="56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11836615" y="6497898"/>
            <a:ext cx="161885" cy="237669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 animBg="1"/>
      <p:bldP spid="7" grpId="0"/>
      <p:bldP spid="8" grpId="0"/>
      <p:bldP spid="9" grpId="0" animBg="1"/>
      <p:bldP spid="10" grpId="0"/>
      <p:bldP spid="11" grpId="0"/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49235"/>
            <a:ext cx="12188952" cy="5560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  <a:buNone/>
            </a:pPr>
            <a:r>
              <a:rPr lang="en-US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Machine Learning Challenges &amp; Solutions</a:t>
            </a:r>
          </a:p>
        </p:txBody>
      </p:sp>
      <p:sp>
        <p:nvSpPr>
          <p:cNvPr id="3" name="Object 2"/>
          <p:cNvSpPr/>
          <p:nvPr/>
        </p:nvSpPr>
        <p:spPr>
          <a:xfrm>
            <a:off x="491197" y="1186558"/>
            <a:ext cx="714196" cy="714196"/>
          </a:xfrm>
          <a:prstGeom prst="ellipse">
            <a:avLst/>
          </a:prstGeom>
          <a:solidFill>
            <a:srgbClr val="22AAEE"/>
          </a:solidFill>
        </p:spPr>
        <p:txBody>
          <a:bodyPr/>
          <a:lstStyle/>
          <a:p>
            <a:endParaRPr lang="en-IN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473" y="1433154"/>
            <a:ext cx="380905" cy="31424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380779" y="1079606"/>
            <a:ext cx="2775843" cy="2669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2"/>
              </a:lnSpc>
              <a:buNone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</a:t>
            </a:r>
            <a:r>
              <a:rPr lang="en-US" sz="1800" b="1" kern="0" spc="-108" dirty="0">
                <a:solidFill>
                  <a:srgbClr val="33333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data</a:t>
            </a:r>
          </a:p>
        </p:txBody>
      </p:sp>
      <p:sp>
        <p:nvSpPr>
          <p:cNvPr id="6" name="Object 5"/>
          <p:cNvSpPr/>
          <p:nvPr/>
        </p:nvSpPr>
        <p:spPr>
          <a:xfrm>
            <a:off x="1372669" y="1446080"/>
            <a:ext cx="2775843" cy="23773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1"/>
              </a:lnSpc>
              <a:spcBef>
                <a:spcPts val="596"/>
              </a:spcBef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Lack of large-scale, labeled datasets for job market intelligence made it challenging to train robust machine learning models. Overcame this by leveraging transfer learning and building custom data annotation pipelines.</a:t>
            </a:r>
          </a:p>
        </p:txBody>
      </p:sp>
      <p:sp>
        <p:nvSpPr>
          <p:cNvPr id="7" name="Object 6"/>
          <p:cNvSpPr/>
          <p:nvPr/>
        </p:nvSpPr>
        <p:spPr>
          <a:xfrm>
            <a:off x="4316872" y="1163641"/>
            <a:ext cx="714196" cy="714196"/>
          </a:xfrm>
          <a:prstGeom prst="ellipse">
            <a:avLst/>
          </a:prstGeom>
          <a:solidFill>
            <a:srgbClr val="FFD9AD"/>
          </a:solidFill>
        </p:spPr>
        <p:txBody>
          <a:bodyPr/>
          <a:lstStyle/>
          <a:p>
            <a:endParaRPr lang="en-IN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8266" y="1343829"/>
            <a:ext cx="171407" cy="33329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5191318" y="1076898"/>
            <a:ext cx="2775843" cy="2669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2"/>
              </a:lnSpc>
              <a:buNone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Missing salary info</a:t>
            </a:r>
          </a:p>
        </p:txBody>
      </p:sp>
      <p:sp>
        <p:nvSpPr>
          <p:cNvPr id="10" name="Object 9"/>
          <p:cNvSpPr/>
          <p:nvPr/>
        </p:nvSpPr>
        <p:spPr>
          <a:xfrm>
            <a:off x="5191317" y="1433154"/>
            <a:ext cx="2775843" cy="23773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81"/>
              </a:lnSpc>
              <a:spcBef>
                <a:spcPts val="596"/>
              </a:spcBef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Many job postings did not include explicit salary ranges, making it difficult to accurately predict compensation. Addressed this by combining rule-based extraction with ML-powered inference using related features like job title, location, and seniority.</a:t>
            </a:r>
          </a:p>
        </p:txBody>
      </p:sp>
      <p:sp>
        <p:nvSpPr>
          <p:cNvPr id="11" name="Object 10"/>
          <p:cNvSpPr/>
          <p:nvPr/>
        </p:nvSpPr>
        <p:spPr>
          <a:xfrm>
            <a:off x="8142547" y="1153377"/>
            <a:ext cx="714196" cy="714196"/>
          </a:xfrm>
          <a:prstGeom prst="ellipse">
            <a:avLst/>
          </a:prstGeom>
          <a:solidFill>
            <a:srgbClr val="FEC088"/>
          </a:solidFill>
        </p:spPr>
        <p:txBody>
          <a:bodyPr/>
          <a:lstStyle/>
          <a:p>
            <a:endParaRPr lang="en-IN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1849" y="1269911"/>
            <a:ext cx="323769" cy="352337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998874" y="1072334"/>
            <a:ext cx="2775843" cy="2669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102"/>
              </a:lnSpc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Rule-based fallbacks</a:t>
            </a:r>
          </a:p>
        </p:txBody>
      </p:sp>
      <p:sp>
        <p:nvSpPr>
          <p:cNvPr id="14" name="Object 13"/>
          <p:cNvSpPr/>
          <p:nvPr/>
        </p:nvSpPr>
        <p:spPr>
          <a:xfrm>
            <a:off x="9009965" y="1446080"/>
            <a:ext cx="2955205" cy="21132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81"/>
              </a:lnSpc>
              <a:spcBef>
                <a:spcPts val="596"/>
              </a:spcBef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a hybrid approach that integrated rule-based logic to handle edge cases and complex data, complementing the machine learning models and improving the overall accuracy of the system.</a:t>
            </a:r>
          </a:p>
        </p:txBody>
      </p:sp>
      <p:sp>
        <p:nvSpPr>
          <p:cNvPr id="15" name="Object 14"/>
          <p:cNvSpPr/>
          <p:nvPr/>
        </p:nvSpPr>
        <p:spPr>
          <a:xfrm>
            <a:off x="8142547" y="3810535"/>
            <a:ext cx="714196" cy="714196"/>
          </a:xfrm>
          <a:prstGeom prst="ellipse">
            <a:avLst/>
          </a:prstGeom>
          <a:solidFill>
            <a:srgbClr val="FD864D"/>
          </a:solidFill>
        </p:spPr>
        <p:txBody>
          <a:bodyPr/>
          <a:lstStyle/>
          <a:p>
            <a:endParaRPr lang="en-IN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75851" y="4005748"/>
            <a:ext cx="247588" cy="323769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8998872" y="3872282"/>
            <a:ext cx="2775843" cy="2669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2"/>
              </a:lnSpc>
              <a:buNone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98.6% accuracy</a:t>
            </a:r>
          </a:p>
        </p:txBody>
      </p:sp>
      <p:sp>
        <p:nvSpPr>
          <p:cNvPr id="18" name="Object 17"/>
          <p:cNvSpPr/>
          <p:nvPr/>
        </p:nvSpPr>
        <p:spPr>
          <a:xfrm>
            <a:off x="9009965" y="4329391"/>
            <a:ext cx="2966298" cy="21132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1"/>
              </a:lnSpc>
              <a:spcBef>
                <a:spcPts val="596"/>
              </a:spcBef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Despite the challenges, the final machine learning models achieved an impressive accuracy of 98.6% in extracting and classifying key job market intelligence from the job postings, exceeding the initial target.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 animBg="1"/>
      <p:bldP spid="9" grpId="0"/>
      <p:bldP spid="10" grpId="0"/>
      <p:bldP spid="11" grpId="0" animBg="1"/>
      <p:bldP spid="13" grpId="0"/>
      <p:bldP spid="14" grpId="0"/>
      <p:bldP spid="15" grpId="0" animBg="1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5000">
              <a:srgbClr val="BF9A4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921D0-E9A6-7D8E-A457-7086FE241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FDA8F-EDDF-BFA0-BC60-FB833F0B173F}"/>
              </a:ext>
            </a:extLst>
          </p:cNvPr>
          <p:cNvSpPr txBox="1"/>
          <p:nvPr/>
        </p:nvSpPr>
        <p:spPr>
          <a:xfrm>
            <a:off x="1315092" y="708917"/>
            <a:ext cx="8928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Email Automation Automated Intelligence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8FE60-8B9F-1286-5BAA-9AE5D47BCD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2825" y="1712685"/>
            <a:ext cx="4966388" cy="4436398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713A78-FFD9-85BB-DF20-003BF5D723E8}"/>
              </a:ext>
            </a:extLst>
          </p:cNvPr>
          <p:cNvSpPr/>
          <p:nvPr/>
        </p:nvSpPr>
        <p:spPr>
          <a:xfrm>
            <a:off x="7029886" y="2126708"/>
            <a:ext cx="4666135" cy="3678621"/>
          </a:xfrm>
          <a:prstGeom prst="roundRect">
            <a:avLst/>
          </a:prstGeom>
          <a:noFill/>
          <a:ln>
            <a:solidFill>
              <a:srgbClr val="FDF5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5EDE1-B0E2-C8A7-F86D-7448C19FEBB3}"/>
              </a:ext>
            </a:extLst>
          </p:cNvPr>
          <p:cNvSpPr txBox="1"/>
          <p:nvPr/>
        </p:nvSpPr>
        <p:spPr>
          <a:xfrm>
            <a:off x="7346732" y="2396359"/>
            <a:ext cx="40324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email system delivers personalized notifications with comprehensive job analysis, including categories, salary predictions, and company insights. Each report highlights key trends and top opportunities for informed decision-making, while providing direct links to original job postings for quick access and application.</a:t>
            </a:r>
            <a:endParaRPr lang="en-IN" kern="0" spc="-30" dirty="0">
              <a:solidFill>
                <a:srgbClr val="FDF5E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B5C32D-F544-AFDC-5792-04F5986ADB35}"/>
              </a:ext>
            </a:extLst>
          </p:cNvPr>
          <p:cNvSpPr/>
          <p:nvPr/>
        </p:nvSpPr>
        <p:spPr>
          <a:xfrm rot="10800000">
            <a:off x="6096000" y="3573518"/>
            <a:ext cx="557048" cy="367862"/>
          </a:xfrm>
          <a:prstGeom prst="rightArrow">
            <a:avLst/>
          </a:prstGeom>
          <a:noFill/>
          <a:ln>
            <a:solidFill>
              <a:srgbClr val="B0E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21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DBFB1-9D20-1062-A5B4-099559F7983B}"/>
              </a:ext>
            </a:extLst>
          </p:cNvPr>
          <p:cNvSpPr txBox="1"/>
          <p:nvPr/>
        </p:nvSpPr>
        <p:spPr>
          <a:xfrm>
            <a:off x="2354661" y="169948"/>
            <a:ext cx="735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DEMO</a:t>
            </a:r>
          </a:p>
        </p:txBody>
      </p:sp>
      <p:pic>
        <p:nvPicPr>
          <p:cNvPr id="3" name="Project_Demo">
            <a:hlinkClick r:id="" action="ppaction://media"/>
            <a:extLst>
              <a:ext uri="{FF2B5EF4-FFF2-40B4-BE49-F238E27FC236}">
                <a16:creationId xmlns:a16="http://schemas.microsoft.com/office/drawing/2014/main" id="{15E5FC35-0FBD-20CE-353C-FF7D24392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932" y="754723"/>
            <a:ext cx="11597268" cy="6103277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  <a:buNone/>
            </a:pPr>
            <a:r>
              <a:rPr lang="en-US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Commercial Future</a:t>
            </a:r>
          </a:p>
        </p:txBody>
      </p:sp>
      <p:sp>
        <p:nvSpPr>
          <p:cNvPr id="3" name="Object 2"/>
          <p:cNvSpPr/>
          <p:nvPr/>
        </p:nvSpPr>
        <p:spPr>
          <a:xfrm>
            <a:off x="952262" y="1670228"/>
            <a:ext cx="5446938" cy="42480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838"/>
              </a:lnSpc>
              <a:buSzPct val="100000"/>
              <a:buChar char="•"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HR Departments</a:t>
            </a:r>
          </a:p>
          <a:p>
            <a:pPr lvl="1" algn="l">
              <a:lnSpc>
                <a:spcPts val="2153"/>
              </a:lnSpc>
              <a:spcBef>
                <a:spcPts val="289"/>
              </a:spcBef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 HR teams to streamline hiring processes and make data-driven decisions using real-time job market insights.</a:t>
            </a:r>
          </a:p>
          <a:p>
            <a:pPr marL="242900" indent="-242900">
              <a:lnSpc>
                <a:spcPts val="2838"/>
              </a:lnSpc>
              <a:spcBef>
                <a:spcPts val="2299"/>
              </a:spcBef>
              <a:buSzPct val="100000"/>
              <a:buChar char="•"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Recruiting Agencies</a:t>
            </a:r>
          </a:p>
          <a:p>
            <a:pPr lvl="1">
              <a:lnSpc>
                <a:spcPts val="2153"/>
              </a:lnSpc>
              <a:spcBef>
                <a:spcPts val="289"/>
              </a:spcBef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 recruiting firms to identify top talent more efficiently and better match candidates to open positions.</a:t>
            </a:r>
          </a:p>
          <a:p>
            <a:pPr marL="242900" indent="-242900">
              <a:lnSpc>
                <a:spcPts val="2838"/>
              </a:lnSpc>
              <a:spcBef>
                <a:spcPts val="2299"/>
              </a:spcBef>
              <a:buSzPct val="100000"/>
              <a:buChar char="•"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Job Boards</a:t>
            </a:r>
          </a:p>
          <a:p>
            <a:pPr lvl="1">
              <a:lnSpc>
                <a:spcPts val="2153"/>
              </a:lnSpc>
              <a:spcBef>
                <a:spcPts val="289"/>
              </a:spcBef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 the Job Board Vision Assistant's automated job analysis capabilities to provide enhanced job search and recommendation features.</a:t>
            </a:r>
          </a:p>
        </p:txBody>
      </p:sp>
      <p:sp>
        <p:nvSpPr>
          <p:cNvPr id="4" name="Object 3"/>
          <p:cNvSpPr/>
          <p:nvPr/>
        </p:nvSpPr>
        <p:spPr>
          <a:xfrm>
            <a:off x="6284928" y="1670228"/>
            <a:ext cx="5446938" cy="2732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>
              <a:lnSpc>
                <a:spcPts val="2838"/>
              </a:lnSpc>
              <a:spcBef>
                <a:spcPts val="2299"/>
              </a:spcBef>
              <a:buSzPct val="100000"/>
              <a:buChar char="•"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Scalability</a:t>
            </a:r>
          </a:p>
          <a:p>
            <a:pPr lvl="1">
              <a:lnSpc>
                <a:spcPts val="2153"/>
              </a:lnSpc>
              <a:spcBef>
                <a:spcPts val="289"/>
              </a:spcBef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Leverage cloud-based infrastructure and APIs to seamlessly scale the solution to handle growing volumes of job data and user demand.</a:t>
            </a:r>
          </a:p>
          <a:p>
            <a:pPr marL="242900" indent="-242900">
              <a:lnSpc>
                <a:spcPts val="2838"/>
              </a:lnSpc>
              <a:spcBef>
                <a:spcPts val="2299"/>
              </a:spcBef>
              <a:buSzPct val="100000"/>
              <a:buChar char="•"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Integration</a:t>
            </a:r>
          </a:p>
          <a:p>
            <a:pPr lvl="1">
              <a:lnSpc>
                <a:spcPts val="2153"/>
              </a:lnSpc>
              <a:spcBef>
                <a:spcPts val="289"/>
              </a:spcBef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Offer a comprehensive API that allows partners and third-party applications to easily integrate the Job Board Vision Assistant's capabilities.</a:t>
            </a:r>
          </a:p>
        </p:txBody>
      </p:sp>
      <p:sp>
        <p:nvSpPr>
          <p:cNvPr id="5" name="Object 4"/>
          <p:cNvSpPr/>
          <p:nvPr/>
        </p:nvSpPr>
        <p:spPr>
          <a:xfrm>
            <a:off x="11798525" y="6497898"/>
            <a:ext cx="199975" cy="237669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15000">
              <a:srgbClr val="BF9A4A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D322ED-AF61-7B47-D330-AA92140DF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title="Computer programming code">
            <a:hlinkClick r:id="" action="ppaction://media"/>
            <a:extLst>
              <a:ext uri="{FF2B5EF4-FFF2-40B4-BE49-F238E27FC236}">
                <a16:creationId xmlns:a16="http://schemas.microsoft.com/office/drawing/2014/main" id="{A886FB2B-E3A9-D90C-31CF-27F824D33A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208" y="256854"/>
            <a:ext cx="5804899" cy="6411074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3CB121C-8014-C983-2F2F-59E99B60F4EF}"/>
              </a:ext>
            </a:extLst>
          </p:cNvPr>
          <p:cNvGrpSpPr/>
          <p:nvPr/>
        </p:nvGrpSpPr>
        <p:grpSpPr>
          <a:xfrm>
            <a:off x="6400801" y="342646"/>
            <a:ext cx="5318234" cy="2743731"/>
            <a:chOff x="6516414" y="857653"/>
            <a:chExt cx="5318234" cy="27437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A0FE93-C464-C3DB-2F4B-53AC2AE708FD}"/>
                </a:ext>
              </a:extLst>
            </p:cNvPr>
            <p:cNvSpPr txBox="1"/>
            <p:nvPr/>
          </p:nvSpPr>
          <p:spPr>
            <a:xfrm>
              <a:off x="6516414" y="1046839"/>
              <a:ext cx="531823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kern="0" spc="-30" dirty="0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 ANY QUERIES,</a:t>
              </a:r>
            </a:p>
            <a:p>
              <a:pPr algn="ctr"/>
              <a:r>
                <a:rPr lang="en-IN" sz="2800" kern="0" spc="-30" dirty="0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PLEASE REACH OUT</a:t>
              </a:r>
            </a:p>
            <a:p>
              <a:pPr algn="ctr"/>
              <a:endParaRPr lang="en-IN" sz="3200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/>
              <a:r>
                <a:rPr lang="en-IN" sz="2800" kern="0" spc="-30" dirty="0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EMAIL:</a:t>
              </a:r>
            </a:p>
            <a:p>
              <a:pPr algn="ctr"/>
              <a:r>
                <a:rPr lang="en-IN" sz="2800" kern="0" spc="-30" dirty="0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cbollineni@regis.edu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63FEB8-A90E-D9BB-077D-AAC9A74C3D1F}"/>
                </a:ext>
              </a:extLst>
            </p:cNvPr>
            <p:cNvSpPr/>
            <p:nvPr/>
          </p:nvSpPr>
          <p:spPr>
            <a:xfrm>
              <a:off x="6611007" y="857653"/>
              <a:ext cx="5108028" cy="2743731"/>
            </a:xfrm>
            <a:prstGeom prst="rect">
              <a:avLst/>
            </a:prstGeom>
            <a:noFill/>
            <a:ln>
              <a:solidFill>
                <a:srgbClr val="FDF5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8C59E15-BF92-6EA0-7FF0-3987D995DCA4}"/>
              </a:ext>
            </a:extLst>
          </p:cNvPr>
          <p:cNvSpPr/>
          <p:nvPr/>
        </p:nvSpPr>
        <p:spPr>
          <a:xfrm>
            <a:off x="6505904" y="3275563"/>
            <a:ext cx="5108028" cy="2307550"/>
          </a:xfrm>
          <a:prstGeom prst="rect">
            <a:avLst/>
          </a:prstGeom>
          <a:noFill/>
          <a:ln>
            <a:solidFill>
              <a:srgbClr val="B0E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E5F9D-31C6-2D8C-C507-0CE7F56CF6B6}"/>
              </a:ext>
            </a:extLst>
          </p:cNvPr>
          <p:cNvSpPr txBox="1"/>
          <p:nvPr/>
        </p:nvSpPr>
        <p:spPr>
          <a:xfrm>
            <a:off x="6679324" y="3462391"/>
            <a:ext cx="4761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 THANKS TO </a:t>
            </a:r>
          </a:p>
          <a:p>
            <a:pPr algn="ctr"/>
            <a:endParaRPr lang="en-IN" sz="2400" kern="0" spc="-30" dirty="0">
              <a:solidFill>
                <a:srgbClr val="FDF5E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IN" sz="2400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ADVISOR - DR.MIKE BUSH</a:t>
            </a:r>
          </a:p>
          <a:p>
            <a:pPr algn="ctr"/>
            <a:r>
              <a:rPr lang="en-IN" sz="2400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PROFESSOR - DR. CHRISTY PEARSON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8185F9-F705-CBF4-AAE9-5D33FC1EF72D}"/>
              </a:ext>
            </a:extLst>
          </p:cNvPr>
          <p:cNvSpPr txBox="1"/>
          <p:nvPr/>
        </p:nvSpPr>
        <p:spPr>
          <a:xfrm>
            <a:off x="6495394" y="6106510"/>
            <a:ext cx="522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378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4476" y="476131"/>
            <a:ext cx="5618345" cy="5904024"/>
          </a:xfrm>
          <a:prstGeom prst="rect">
            <a:avLst/>
          </a:prstGeom>
          <a:solidFill>
            <a:srgbClr val="22AAEE"/>
          </a:solidFill>
        </p:spPr>
        <p:txBody>
          <a:bodyPr/>
          <a:lstStyle/>
          <a:p>
            <a:endParaRPr lang="en-IN"/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/>
          <a:srcRect l="2419" r="2419"/>
          <a:stretch/>
        </p:blipFill>
        <p:spPr>
          <a:xfrm>
            <a:off x="6094476" y="476131"/>
            <a:ext cx="5618345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45207" y="1183681"/>
            <a:ext cx="5604061" cy="55608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4380"/>
              </a:lnSpc>
              <a:buNone/>
            </a:pPr>
            <a:r>
              <a:rPr lang="en-US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About Me</a:t>
            </a:r>
          </a:p>
        </p:txBody>
      </p:sp>
      <p:sp>
        <p:nvSpPr>
          <p:cNvPr id="5" name="Object 4"/>
          <p:cNvSpPr/>
          <p:nvPr/>
        </p:nvSpPr>
        <p:spPr>
          <a:xfrm>
            <a:off x="245207" y="1842329"/>
            <a:ext cx="5604061" cy="38030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497"/>
              </a:lnSpc>
              <a:spcBef>
                <a:spcPts val="792"/>
              </a:spcBef>
              <a:buNone/>
            </a:pPr>
            <a:r>
              <a:rPr lang="en-US" b="1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am Chandra Sekhar Bollineni, an international Master's student at Regis University. I have over 10 years of hands-on experience in IT from India, having worked as a Data Scientist, Data Engineer, and Analyst across both product-based and service-based companies. During my master's studies, I developed a deep interest in computer vision research, which led me to create this Job Board Vision Assistant.</a:t>
            </a:r>
            <a:endParaRPr lang="en-US" dirty="0">
              <a:solidFill>
                <a:srgbClr val="F5F5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287372" y="1160978"/>
            <a:ext cx="5677385" cy="8491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4380"/>
              </a:lnSpc>
              <a:buNone/>
            </a:pPr>
            <a:r>
              <a:rPr lang="en-US" sz="2800" b="1" kern="0" spc="-225" dirty="0">
                <a:solidFill>
                  <a:srgbClr val="FFFFFF"/>
                </a:solidFill>
                <a:latin typeface="Montserrat" panose="00000500000000000000" pitchFamily="2" charset="0"/>
                <a:ea typeface="Inter" pitchFamily="34" charset="-122"/>
                <a:cs typeface="Inter" pitchFamily="34" charset="-120"/>
              </a:rPr>
              <a:t>Job Board Vision Assistant</a:t>
            </a:r>
            <a:endParaRPr lang="en-US" sz="2800" dirty="0">
              <a:latin typeface="Montserrat" panose="00000500000000000000" pitchFamily="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84962" y="1813947"/>
            <a:ext cx="5677385" cy="241963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497"/>
              </a:lnSpc>
              <a:spcBef>
                <a:spcPts val="792"/>
              </a:spcBef>
              <a:buNone/>
            </a:pPr>
            <a:r>
              <a:rPr lang="en-US" sz="2000" dirty="0">
                <a:solidFill>
                  <a:srgbClr val="F0F8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have developed an intelligent platform that uses computer vision and machine learning to automatically analyze job postings, helping job seekers, recruiters, and HR professionals make better decisions and save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7F253-0A93-C225-9D5F-1E68DC2CDA21}"/>
              </a:ext>
            </a:extLst>
          </p:cNvPr>
          <p:cNvSpPr txBox="1"/>
          <p:nvPr/>
        </p:nvSpPr>
        <p:spPr>
          <a:xfrm>
            <a:off x="2655118" y="204110"/>
            <a:ext cx="601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What We’re Building &amp; 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4568DF-73DA-BAC2-7D40-4B73ED70A8CD}"/>
              </a:ext>
            </a:extLst>
          </p:cNvPr>
          <p:cNvSpPr txBox="1"/>
          <p:nvPr/>
        </p:nvSpPr>
        <p:spPr>
          <a:xfrm>
            <a:off x="287372" y="5372977"/>
            <a:ext cx="547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0F8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can we automatically extract and analyze job market intelligence from visual job postings?</a:t>
            </a:r>
            <a:endParaRPr lang="en-IN" sz="2000" dirty="0">
              <a:solidFill>
                <a:srgbClr val="F0F8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300FE9-4D3B-E918-0838-B1ED7A635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07" y="911513"/>
            <a:ext cx="5677385" cy="5768067"/>
          </a:xfrm>
          <a:prstGeom prst="rect">
            <a:avLst/>
          </a:prstGeom>
          <a:effectLst>
            <a:glow rad="228600">
              <a:schemeClr val="accent3">
                <a:satMod val="175000"/>
                <a:alpha val="68000"/>
              </a:schemeClr>
            </a:glow>
            <a:softEdge rad="254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944738-3F8C-5DA0-61E8-9FBC1AD8D013}"/>
              </a:ext>
            </a:extLst>
          </p:cNvPr>
          <p:cNvSpPr txBox="1"/>
          <p:nvPr/>
        </p:nvSpPr>
        <p:spPr>
          <a:xfrm>
            <a:off x="-184325" y="4735421"/>
            <a:ext cx="6149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kern="0" spc="-225" dirty="0">
                <a:solidFill>
                  <a:srgbClr val="FFFFFF"/>
                </a:solidFill>
                <a:latin typeface="Montserrat" panose="00000500000000000000" pitchFamily="2" charset="0"/>
                <a:ea typeface="Inter" pitchFamily="34" charset="-122"/>
              </a:rPr>
              <a:t>What is the research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EBE5C-3D3E-71D2-C7EC-B588516A8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E36B62B-1370-096A-5260-0F0504FA3FFF}"/>
              </a:ext>
            </a:extLst>
          </p:cNvPr>
          <p:cNvSpPr txBox="1"/>
          <p:nvPr/>
        </p:nvSpPr>
        <p:spPr>
          <a:xfrm>
            <a:off x="3026869" y="450976"/>
            <a:ext cx="6010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What We’ll Cover Today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089CE20-504C-D47B-A2F2-338DE5E42693}"/>
              </a:ext>
            </a:extLst>
          </p:cNvPr>
          <p:cNvGrpSpPr/>
          <p:nvPr/>
        </p:nvGrpSpPr>
        <p:grpSpPr>
          <a:xfrm rot="4563662">
            <a:off x="972380" y="2158400"/>
            <a:ext cx="1651449" cy="1034029"/>
            <a:chOff x="8675603" y="1610428"/>
            <a:chExt cx="1651449" cy="103402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1846757-46B7-B742-5FF0-3825F04FB865}"/>
                </a:ext>
              </a:extLst>
            </p:cNvPr>
            <p:cNvSpPr/>
            <p:nvPr/>
          </p:nvSpPr>
          <p:spPr>
            <a:xfrm rot="3126937">
              <a:off x="10015663" y="1724251"/>
              <a:ext cx="5179" cy="11766"/>
            </a:xfrm>
            <a:custGeom>
              <a:avLst/>
              <a:gdLst>
                <a:gd name="connsiteX0" fmla="*/ 0 w 7834"/>
                <a:gd name="connsiteY0" fmla="*/ 0 h 17892"/>
                <a:gd name="connsiteX1" fmla="*/ 7834 w 7834"/>
                <a:gd name="connsiteY1" fmla="*/ 6141 h 17892"/>
                <a:gd name="connsiteX2" fmla="*/ 7834 w 7834"/>
                <a:gd name="connsiteY2" fmla="*/ 17892 h 17892"/>
                <a:gd name="connsiteX3" fmla="*/ 0 w 7834"/>
                <a:gd name="connsiteY3" fmla="*/ 0 h 1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4" h="17892">
                  <a:moveTo>
                    <a:pt x="0" y="0"/>
                  </a:moveTo>
                  <a:lnTo>
                    <a:pt x="7834" y="6141"/>
                  </a:lnTo>
                  <a:lnTo>
                    <a:pt x="7834" y="17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8D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6F9264-342F-F011-4EE6-CAD8BA727E88}"/>
                </a:ext>
              </a:extLst>
            </p:cNvPr>
            <p:cNvSpPr/>
            <p:nvPr/>
          </p:nvSpPr>
          <p:spPr>
            <a:xfrm rot="3126937">
              <a:off x="9393411" y="1710815"/>
              <a:ext cx="570712" cy="1296571"/>
            </a:xfrm>
            <a:custGeom>
              <a:avLst/>
              <a:gdLst>
                <a:gd name="connsiteX0" fmla="*/ 0 w 863360"/>
                <a:gd name="connsiteY0" fmla="*/ 0 h 1971605"/>
                <a:gd name="connsiteX1" fmla="*/ 863360 w 863360"/>
                <a:gd name="connsiteY1" fmla="*/ 1971605 h 1971605"/>
                <a:gd name="connsiteX2" fmla="*/ 0 w 863360"/>
                <a:gd name="connsiteY2" fmla="*/ 1294921 h 1971605"/>
                <a:gd name="connsiteX3" fmla="*/ 0 w 863360"/>
                <a:gd name="connsiteY3" fmla="*/ 0 h 197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360" h="1971605">
                  <a:moveTo>
                    <a:pt x="0" y="0"/>
                  </a:moveTo>
                  <a:lnTo>
                    <a:pt x="863360" y="1971605"/>
                  </a:lnTo>
                  <a:lnTo>
                    <a:pt x="0" y="1294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A52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31EC51-EBBF-4160-5DDE-C465881D8BDF}"/>
                </a:ext>
              </a:extLst>
            </p:cNvPr>
            <p:cNvSpPr/>
            <p:nvPr/>
          </p:nvSpPr>
          <p:spPr>
            <a:xfrm rot="3126937">
              <a:off x="9039236" y="1246795"/>
              <a:ext cx="581072" cy="1308338"/>
            </a:xfrm>
            <a:custGeom>
              <a:avLst/>
              <a:gdLst>
                <a:gd name="connsiteX0" fmla="*/ 871196 w 879032"/>
                <a:gd name="connsiteY0" fmla="*/ 0 h 1989498"/>
                <a:gd name="connsiteX1" fmla="*/ 871198 w 879032"/>
                <a:gd name="connsiteY1" fmla="*/ 1 h 1989498"/>
                <a:gd name="connsiteX2" fmla="*/ 879032 w 879032"/>
                <a:gd name="connsiteY2" fmla="*/ 17893 h 1989498"/>
                <a:gd name="connsiteX3" fmla="*/ 879032 w 879032"/>
                <a:gd name="connsiteY3" fmla="*/ 1312814 h 1989498"/>
                <a:gd name="connsiteX4" fmla="*/ 871196 w 879032"/>
                <a:gd name="connsiteY4" fmla="*/ 1306672 h 1989498"/>
                <a:gd name="connsiteX5" fmla="*/ 0 w 879032"/>
                <a:gd name="connsiteY5" fmla="*/ 1989498 h 1989498"/>
                <a:gd name="connsiteX6" fmla="*/ 871195 w 879032"/>
                <a:gd name="connsiteY6" fmla="*/ 1 h 1989498"/>
                <a:gd name="connsiteX7" fmla="*/ 871196 w 879032"/>
                <a:gd name="connsiteY7" fmla="*/ 0 h 198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032" h="1989498">
                  <a:moveTo>
                    <a:pt x="871196" y="0"/>
                  </a:moveTo>
                  <a:lnTo>
                    <a:pt x="871198" y="1"/>
                  </a:lnTo>
                  <a:lnTo>
                    <a:pt x="879032" y="17893"/>
                  </a:lnTo>
                  <a:lnTo>
                    <a:pt x="879032" y="1312814"/>
                  </a:lnTo>
                  <a:lnTo>
                    <a:pt x="871196" y="1306672"/>
                  </a:lnTo>
                  <a:lnTo>
                    <a:pt x="0" y="1989498"/>
                  </a:lnTo>
                  <a:lnTo>
                    <a:pt x="871195" y="1"/>
                  </a:lnTo>
                  <a:lnTo>
                    <a:pt x="871196" y="0"/>
                  </a:lnTo>
                  <a:close/>
                </a:path>
              </a:pathLst>
            </a:custGeom>
            <a:solidFill>
              <a:srgbClr val="FFF8D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EBDA4C-2DAE-5480-BF73-BCD180067E7D}"/>
              </a:ext>
            </a:extLst>
          </p:cNvPr>
          <p:cNvGrpSpPr/>
          <p:nvPr/>
        </p:nvGrpSpPr>
        <p:grpSpPr>
          <a:xfrm>
            <a:off x="6417106" y="2327382"/>
            <a:ext cx="1503883" cy="1115441"/>
            <a:chOff x="6633029" y="2747619"/>
            <a:chExt cx="1503883" cy="1115441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6BBFD9B-43EF-DB99-1C9C-F38878A18CC0}"/>
                </a:ext>
              </a:extLst>
            </p:cNvPr>
            <p:cNvSpPr/>
            <p:nvPr/>
          </p:nvSpPr>
          <p:spPr>
            <a:xfrm rot="4136557">
              <a:off x="7993062" y="3068059"/>
              <a:ext cx="5179" cy="11766"/>
            </a:xfrm>
            <a:custGeom>
              <a:avLst/>
              <a:gdLst>
                <a:gd name="connsiteX0" fmla="*/ 0 w 7834"/>
                <a:gd name="connsiteY0" fmla="*/ 0 h 17892"/>
                <a:gd name="connsiteX1" fmla="*/ 7834 w 7834"/>
                <a:gd name="connsiteY1" fmla="*/ 6141 h 17892"/>
                <a:gd name="connsiteX2" fmla="*/ 7834 w 7834"/>
                <a:gd name="connsiteY2" fmla="*/ 17892 h 17892"/>
                <a:gd name="connsiteX3" fmla="*/ 0 w 7834"/>
                <a:gd name="connsiteY3" fmla="*/ 0 h 1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4" h="17892">
                  <a:moveTo>
                    <a:pt x="0" y="0"/>
                  </a:moveTo>
                  <a:lnTo>
                    <a:pt x="7834" y="6141"/>
                  </a:lnTo>
                  <a:lnTo>
                    <a:pt x="7834" y="178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B752447-F1E1-D9A3-690B-A642DAF80FAF}"/>
                </a:ext>
              </a:extLst>
            </p:cNvPr>
            <p:cNvSpPr/>
            <p:nvPr/>
          </p:nvSpPr>
          <p:spPr>
            <a:xfrm rot="4136557">
              <a:off x="7203271" y="2929418"/>
              <a:ext cx="570712" cy="1296571"/>
            </a:xfrm>
            <a:custGeom>
              <a:avLst/>
              <a:gdLst>
                <a:gd name="connsiteX0" fmla="*/ 0 w 863360"/>
                <a:gd name="connsiteY0" fmla="*/ 0 h 1971605"/>
                <a:gd name="connsiteX1" fmla="*/ 863360 w 863360"/>
                <a:gd name="connsiteY1" fmla="*/ 1971605 h 1971605"/>
                <a:gd name="connsiteX2" fmla="*/ 0 w 863360"/>
                <a:gd name="connsiteY2" fmla="*/ 1294921 h 1971605"/>
                <a:gd name="connsiteX3" fmla="*/ 0 w 863360"/>
                <a:gd name="connsiteY3" fmla="*/ 0 h 197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360" h="1971605">
                  <a:moveTo>
                    <a:pt x="0" y="0"/>
                  </a:moveTo>
                  <a:lnTo>
                    <a:pt x="863360" y="1971605"/>
                  </a:lnTo>
                  <a:lnTo>
                    <a:pt x="0" y="1294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6353EFF-672E-D4C7-A3B7-7ED27B226DB7}"/>
                </a:ext>
              </a:extLst>
            </p:cNvPr>
            <p:cNvSpPr/>
            <p:nvPr/>
          </p:nvSpPr>
          <p:spPr>
            <a:xfrm rot="4136557">
              <a:off x="6996662" y="2383986"/>
              <a:ext cx="581072" cy="1308338"/>
            </a:xfrm>
            <a:custGeom>
              <a:avLst/>
              <a:gdLst>
                <a:gd name="connsiteX0" fmla="*/ 871196 w 879032"/>
                <a:gd name="connsiteY0" fmla="*/ 0 h 1989498"/>
                <a:gd name="connsiteX1" fmla="*/ 871198 w 879032"/>
                <a:gd name="connsiteY1" fmla="*/ 1 h 1989498"/>
                <a:gd name="connsiteX2" fmla="*/ 879032 w 879032"/>
                <a:gd name="connsiteY2" fmla="*/ 17893 h 1989498"/>
                <a:gd name="connsiteX3" fmla="*/ 879032 w 879032"/>
                <a:gd name="connsiteY3" fmla="*/ 1312814 h 1989498"/>
                <a:gd name="connsiteX4" fmla="*/ 871196 w 879032"/>
                <a:gd name="connsiteY4" fmla="*/ 1306672 h 1989498"/>
                <a:gd name="connsiteX5" fmla="*/ 0 w 879032"/>
                <a:gd name="connsiteY5" fmla="*/ 1989498 h 1989498"/>
                <a:gd name="connsiteX6" fmla="*/ 871195 w 879032"/>
                <a:gd name="connsiteY6" fmla="*/ 1 h 1989498"/>
                <a:gd name="connsiteX7" fmla="*/ 871196 w 879032"/>
                <a:gd name="connsiteY7" fmla="*/ 0 h 198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032" h="1989498">
                  <a:moveTo>
                    <a:pt x="871196" y="0"/>
                  </a:moveTo>
                  <a:lnTo>
                    <a:pt x="871198" y="1"/>
                  </a:lnTo>
                  <a:lnTo>
                    <a:pt x="879032" y="17893"/>
                  </a:lnTo>
                  <a:lnTo>
                    <a:pt x="879032" y="1312814"/>
                  </a:lnTo>
                  <a:lnTo>
                    <a:pt x="871196" y="1306672"/>
                  </a:lnTo>
                  <a:lnTo>
                    <a:pt x="0" y="1989498"/>
                  </a:lnTo>
                  <a:lnTo>
                    <a:pt x="871195" y="1"/>
                  </a:lnTo>
                  <a:lnTo>
                    <a:pt x="871196" y="0"/>
                  </a:lnTo>
                  <a:close/>
                </a:path>
              </a:pathLst>
            </a:custGeom>
            <a:solidFill>
              <a:srgbClr val="B0E0E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18E6301-EEEB-53C7-24B0-CAC9122B4344}"/>
              </a:ext>
            </a:extLst>
          </p:cNvPr>
          <p:cNvGrpSpPr/>
          <p:nvPr/>
        </p:nvGrpSpPr>
        <p:grpSpPr>
          <a:xfrm rot="20647334">
            <a:off x="3785091" y="3372200"/>
            <a:ext cx="1543704" cy="1098850"/>
            <a:chOff x="3933239" y="2961289"/>
            <a:chExt cx="1543704" cy="109885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A345E92-24AF-CF14-9C9F-EF2F602598F0}"/>
                </a:ext>
              </a:extLst>
            </p:cNvPr>
            <p:cNvSpPr/>
            <p:nvPr/>
          </p:nvSpPr>
          <p:spPr>
            <a:xfrm rot="6850754">
              <a:off x="5293654" y="3774159"/>
              <a:ext cx="5179" cy="11766"/>
            </a:xfrm>
            <a:custGeom>
              <a:avLst/>
              <a:gdLst>
                <a:gd name="connsiteX0" fmla="*/ 0 w 7834"/>
                <a:gd name="connsiteY0" fmla="*/ 0 h 17892"/>
                <a:gd name="connsiteX1" fmla="*/ 7834 w 7834"/>
                <a:gd name="connsiteY1" fmla="*/ 6141 h 17892"/>
                <a:gd name="connsiteX2" fmla="*/ 7834 w 7834"/>
                <a:gd name="connsiteY2" fmla="*/ 17892 h 17892"/>
                <a:gd name="connsiteX3" fmla="*/ 0 w 7834"/>
                <a:gd name="connsiteY3" fmla="*/ 0 h 1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4" h="17892">
                  <a:moveTo>
                    <a:pt x="0" y="0"/>
                  </a:moveTo>
                  <a:lnTo>
                    <a:pt x="7834" y="6141"/>
                  </a:lnTo>
                  <a:lnTo>
                    <a:pt x="7834" y="178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8ADDDC6-8BC6-E761-0D7A-412C302D125E}"/>
                </a:ext>
              </a:extLst>
            </p:cNvPr>
            <p:cNvSpPr/>
            <p:nvPr/>
          </p:nvSpPr>
          <p:spPr>
            <a:xfrm rot="6850754">
              <a:off x="4296169" y="3126497"/>
              <a:ext cx="570712" cy="1296571"/>
            </a:xfrm>
            <a:custGeom>
              <a:avLst/>
              <a:gdLst>
                <a:gd name="connsiteX0" fmla="*/ 0 w 863360"/>
                <a:gd name="connsiteY0" fmla="*/ 0 h 1971605"/>
                <a:gd name="connsiteX1" fmla="*/ 863360 w 863360"/>
                <a:gd name="connsiteY1" fmla="*/ 1971605 h 1971605"/>
                <a:gd name="connsiteX2" fmla="*/ 0 w 863360"/>
                <a:gd name="connsiteY2" fmla="*/ 1294921 h 1971605"/>
                <a:gd name="connsiteX3" fmla="*/ 0 w 863360"/>
                <a:gd name="connsiteY3" fmla="*/ 0 h 197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360" h="1971605">
                  <a:moveTo>
                    <a:pt x="0" y="0"/>
                  </a:moveTo>
                  <a:lnTo>
                    <a:pt x="863360" y="1971605"/>
                  </a:lnTo>
                  <a:lnTo>
                    <a:pt x="0" y="1294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CDB45FA-83E5-6C14-2130-69A75A575308}"/>
                </a:ext>
              </a:extLst>
            </p:cNvPr>
            <p:cNvSpPr/>
            <p:nvPr/>
          </p:nvSpPr>
          <p:spPr>
            <a:xfrm rot="6850754">
              <a:off x="4532238" y="2597656"/>
              <a:ext cx="581072" cy="1308338"/>
            </a:xfrm>
            <a:custGeom>
              <a:avLst/>
              <a:gdLst>
                <a:gd name="connsiteX0" fmla="*/ 871196 w 879032"/>
                <a:gd name="connsiteY0" fmla="*/ 0 h 1989498"/>
                <a:gd name="connsiteX1" fmla="*/ 871198 w 879032"/>
                <a:gd name="connsiteY1" fmla="*/ 1 h 1989498"/>
                <a:gd name="connsiteX2" fmla="*/ 879032 w 879032"/>
                <a:gd name="connsiteY2" fmla="*/ 17893 h 1989498"/>
                <a:gd name="connsiteX3" fmla="*/ 879032 w 879032"/>
                <a:gd name="connsiteY3" fmla="*/ 1312814 h 1989498"/>
                <a:gd name="connsiteX4" fmla="*/ 871196 w 879032"/>
                <a:gd name="connsiteY4" fmla="*/ 1306672 h 1989498"/>
                <a:gd name="connsiteX5" fmla="*/ 0 w 879032"/>
                <a:gd name="connsiteY5" fmla="*/ 1989498 h 1989498"/>
                <a:gd name="connsiteX6" fmla="*/ 871195 w 879032"/>
                <a:gd name="connsiteY6" fmla="*/ 1 h 1989498"/>
                <a:gd name="connsiteX7" fmla="*/ 871196 w 879032"/>
                <a:gd name="connsiteY7" fmla="*/ 0 h 198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032" h="1989498">
                  <a:moveTo>
                    <a:pt x="871196" y="0"/>
                  </a:moveTo>
                  <a:lnTo>
                    <a:pt x="871198" y="1"/>
                  </a:lnTo>
                  <a:lnTo>
                    <a:pt x="879032" y="17893"/>
                  </a:lnTo>
                  <a:lnTo>
                    <a:pt x="879032" y="1312814"/>
                  </a:lnTo>
                  <a:lnTo>
                    <a:pt x="871196" y="1306672"/>
                  </a:lnTo>
                  <a:lnTo>
                    <a:pt x="0" y="1989498"/>
                  </a:lnTo>
                  <a:lnTo>
                    <a:pt x="871195" y="1"/>
                  </a:lnTo>
                  <a:lnTo>
                    <a:pt x="871196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953B0CD-9A64-84BE-8F09-6A9D364A6B85}"/>
              </a:ext>
            </a:extLst>
          </p:cNvPr>
          <p:cNvGrpSpPr/>
          <p:nvPr/>
        </p:nvGrpSpPr>
        <p:grpSpPr>
          <a:xfrm rot="17220451">
            <a:off x="9063185" y="1325719"/>
            <a:ext cx="1612144" cy="1061463"/>
            <a:chOff x="1401979" y="1870608"/>
            <a:chExt cx="1612144" cy="106146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FB2C638-CACB-6738-0323-CC5778CF2C17}"/>
                </a:ext>
              </a:extLst>
            </p:cNvPr>
            <p:cNvSpPr/>
            <p:nvPr/>
          </p:nvSpPr>
          <p:spPr>
            <a:xfrm rot="7316627">
              <a:off x="2755130" y="2742602"/>
              <a:ext cx="5179" cy="11766"/>
            </a:xfrm>
            <a:custGeom>
              <a:avLst/>
              <a:gdLst>
                <a:gd name="connsiteX0" fmla="*/ 0 w 7834"/>
                <a:gd name="connsiteY0" fmla="*/ 0 h 17892"/>
                <a:gd name="connsiteX1" fmla="*/ 7834 w 7834"/>
                <a:gd name="connsiteY1" fmla="*/ 6141 h 17892"/>
                <a:gd name="connsiteX2" fmla="*/ 7834 w 7834"/>
                <a:gd name="connsiteY2" fmla="*/ 17892 h 17892"/>
                <a:gd name="connsiteX3" fmla="*/ 0 w 7834"/>
                <a:gd name="connsiteY3" fmla="*/ 0 h 1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4" h="17892">
                  <a:moveTo>
                    <a:pt x="0" y="0"/>
                  </a:moveTo>
                  <a:lnTo>
                    <a:pt x="7834" y="6141"/>
                  </a:lnTo>
                  <a:lnTo>
                    <a:pt x="7834" y="1789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61532C1-B9D8-93D9-1BC5-AE074A99BFAE}"/>
                </a:ext>
              </a:extLst>
            </p:cNvPr>
            <p:cNvSpPr/>
            <p:nvPr/>
          </p:nvSpPr>
          <p:spPr>
            <a:xfrm rot="7316627">
              <a:off x="1764909" y="1998429"/>
              <a:ext cx="570712" cy="1296571"/>
            </a:xfrm>
            <a:custGeom>
              <a:avLst/>
              <a:gdLst>
                <a:gd name="connsiteX0" fmla="*/ 0 w 863360"/>
                <a:gd name="connsiteY0" fmla="*/ 0 h 1971605"/>
                <a:gd name="connsiteX1" fmla="*/ 863360 w 863360"/>
                <a:gd name="connsiteY1" fmla="*/ 1971605 h 1971605"/>
                <a:gd name="connsiteX2" fmla="*/ 0 w 863360"/>
                <a:gd name="connsiteY2" fmla="*/ 1294921 h 1971605"/>
                <a:gd name="connsiteX3" fmla="*/ 0 w 863360"/>
                <a:gd name="connsiteY3" fmla="*/ 0 h 197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360" h="1971605">
                  <a:moveTo>
                    <a:pt x="0" y="0"/>
                  </a:moveTo>
                  <a:lnTo>
                    <a:pt x="863360" y="1971605"/>
                  </a:lnTo>
                  <a:lnTo>
                    <a:pt x="0" y="12949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F9DC6EE-A16A-2391-E139-9D8C6BCAF6E3}"/>
                </a:ext>
              </a:extLst>
            </p:cNvPr>
            <p:cNvSpPr/>
            <p:nvPr/>
          </p:nvSpPr>
          <p:spPr>
            <a:xfrm rot="7316627">
              <a:off x="2069418" y="1506975"/>
              <a:ext cx="581072" cy="1308338"/>
            </a:xfrm>
            <a:custGeom>
              <a:avLst/>
              <a:gdLst>
                <a:gd name="connsiteX0" fmla="*/ 871196 w 879032"/>
                <a:gd name="connsiteY0" fmla="*/ 0 h 1989498"/>
                <a:gd name="connsiteX1" fmla="*/ 871198 w 879032"/>
                <a:gd name="connsiteY1" fmla="*/ 1 h 1989498"/>
                <a:gd name="connsiteX2" fmla="*/ 879032 w 879032"/>
                <a:gd name="connsiteY2" fmla="*/ 17893 h 1989498"/>
                <a:gd name="connsiteX3" fmla="*/ 879032 w 879032"/>
                <a:gd name="connsiteY3" fmla="*/ 1312814 h 1989498"/>
                <a:gd name="connsiteX4" fmla="*/ 871196 w 879032"/>
                <a:gd name="connsiteY4" fmla="*/ 1306672 h 1989498"/>
                <a:gd name="connsiteX5" fmla="*/ 0 w 879032"/>
                <a:gd name="connsiteY5" fmla="*/ 1989498 h 1989498"/>
                <a:gd name="connsiteX6" fmla="*/ 871195 w 879032"/>
                <a:gd name="connsiteY6" fmla="*/ 1 h 1989498"/>
                <a:gd name="connsiteX7" fmla="*/ 871196 w 879032"/>
                <a:gd name="connsiteY7" fmla="*/ 0 h 198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032" h="1989498">
                  <a:moveTo>
                    <a:pt x="871196" y="0"/>
                  </a:moveTo>
                  <a:lnTo>
                    <a:pt x="871198" y="1"/>
                  </a:lnTo>
                  <a:lnTo>
                    <a:pt x="879032" y="17893"/>
                  </a:lnTo>
                  <a:lnTo>
                    <a:pt x="879032" y="1312814"/>
                  </a:lnTo>
                  <a:lnTo>
                    <a:pt x="871196" y="1306672"/>
                  </a:lnTo>
                  <a:lnTo>
                    <a:pt x="0" y="1989498"/>
                  </a:lnTo>
                  <a:lnTo>
                    <a:pt x="871195" y="1"/>
                  </a:lnTo>
                  <a:lnTo>
                    <a:pt x="871196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0AA7068-99A6-CD19-D9EC-D589A52A5224}"/>
              </a:ext>
            </a:extLst>
          </p:cNvPr>
          <p:cNvGrpSpPr/>
          <p:nvPr/>
        </p:nvGrpSpPr>
        <p:grpSpPr>
          <a:xfrm>
            <a:off x="645895" y="3501917"/>
            <a:ext cx="3104919" cy="1355267"/>
            <a:chOff x="853937" y="3501917"/>
            <a:chExt cx="3104919" cy="1355267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C04E562-898C-DEE0-3DF3-3110EC966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4488" y="3501917"/>
              <a:ext cx="795842" cy="795842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48875D-AB70-F23D-0754-4CFB23822413}"/>
                </a:ext>
              </a:extLst>
            </p:cNvPr>
            <p:cNvSpPr txBox="1"/>
            <p:nvPr/>
          </p:nvSpPr>
          <p:spPr>
            <a:xfrm>
              <a:off x="853937" y="4026187"/>
              <a:ext cx="31049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400" dirty="0">
                <a:solidFill>
                  <a:srgbClr val="FFF8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IN" sz="2400" dirty="0">
                  <a:solidFill>
                    <a:srgbClr val="FFF8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C92FEC0-8275-F746-2CB2-D1D4F5D4CE85}"/>
              </a:ext>
            </a:extLst>
          </p:cNvPr>
          <p:cNvGrpSpPr/>
          <p:nvPr/>
        </p:nvGrpSpPr>
        <p:grpSpPr>
          <a:xfrm>
            <a:off x="2579912" y="4735586"/>
            <a:ext cx="3860849" cy="1511371"/>
            <a:chOff x="2630520" y="4731010"/>
            <a:chExt cx="3860849" cy="1511371"/>
          </a:xfrm>
        </p:grpSpPr>
        <p:pic>
          <p:nvPicPr>
            <p:cNvPr id="57" name="Picture 56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7824A8F6-7920-4C5B-2864-5375BEE9A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7760" y="4731010"/>
              <a:ext cx="839463" cy="751936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E632A-6742-B729-DBD3-7312489B6F68}"/>
                </a:ext>
              </a:extLst>
            </p:cNvPr>
            <p:cNvSpPr txBox="1"/>
            <p:nvPr/>
          </p:nvSpPr>
          <p:spPr>
            <a:xfrm>
              <a:off x="2630520" y="5780716"/>
              <a:ext cx="38608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F8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Computer Vision Solution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C0D324-64C8-6D49-0F84-92E7E9F01443}"/>
              </a:ext>
            </a:extLst>
          </p:cNvPr>
          <p:cNvGrpSpPr/>
          <p:nvPr/>
        </p:nvGrpSpPr>
        <p:grpSpPr>
          <a:xfrm>
            <a:off x="5015238" y="3828072"/>
            <a:ext cx="5231400" cy="1369179"/>
            <a:chOff x="5155031" y="3828072"/>
            <a:chExt cx="5231400" cy="136917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F7B1871-15E4-F497-7D12-69E019677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2696" y="3828072"/>
              <a:ext cx="888035" cy="86909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CEB621-885C-0849-069F-02FB205F4422}"/>
                </a:ext>
              </a:extLst>
            </p:cNvPr>
            <p:cNvSpPr txBox="1"/>
            <p:nvPr/>
          </p:nvSpPr>
          <p:spPr>
            <a:xfrm>
              <a:off x="5155031" y="4735586"/>
              <a:ext cx="523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F8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Machine Learning Implementation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B8C0145-0012-DF40-121A-64C4AFDED358}"/>
              </a:ext>
            </a:extLst>
          </p:cNvPr>
          <p:cNvGrpSpPr/>
          <p:nvPr/>
        </p:nvGrpSpPr>
        <p:grpSpPr>
          <a:xfrm>
            <a:off x="8371156" y="2997709"/>
            <a:ext cx="3801438" cy="1307474"/>
            <a:chOff x="8209052" y="2933507"/>
            <a:chExt cx="3801438" cy="1307474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D09A859-E29E-B00A-0BB7-845095CE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42961" y="2933507"/>
              <a:ext cx="839463" cy="79584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5EA8C7-05DF-2D71-2FAF-B880B0910395}"/>
                </a:ext>
              </a:extLst>
            </p:cNvPr>
            <p:cNvSpPr txBox="1"/>
            <p:nvPr/>
          </p:nvSpPr>
          <p:spPr>
            <a:xfrm>
              <a:off x="8209052" y="3779316"/>
              <a:ext cx="3801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rgbClr val="FFF8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Results Impact &amp; Demo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A4EEF2-292D-40CC-5B32-E75E5F1F31B6}"/>
              </a:ext>
            </a:extLst>
          </p:cNvPr>
          <p:cNvGrpSpPr/>
          <p:nvPr/>
        </p:nvGrpSpPr>
        <p:grpSpPr>
          <a:xfrm>
            <a:off x="8518112" y="1720042"/>
            <a:ext cx="72720" cy="157320"/>
            <a:chOff x="8518112" y="1720042"/>
            <a:chExt cx="72720" cy="157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96353A3-1256-8F5A-E0F0-CA9E12222FE0}"/>
                    </a:ext>
                  </a:extLst>
                </p14:cNvPr>
                <p14:cNvContentPartPr/>
                <p14:nvPr/>
              </p14:nvContentPartPr>
              <p14:xfrm>
                <a:off x="8518112" y="1877002"/>
                <a:ext cx="360" cy="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96353A3-1256-8F5A-E0F0-CA9E12222F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00472" y="1769362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D65562D-6023-F617-2A61-89E8F8F40EB5}"/>
                    </a:ext>
                  </a:extLst>
                </p14:cNvPr>
                <p14:cNvContentPartPr/>
                <p14:nvPr/>
              </p14:nvContentPartPr>
              <p14:xfrm>
                <a:off x="8590472" y="1720042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D65562D-6023-F617-2A61-89E8F8F40E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572832" y="1612402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EF858DA-AE43-5867-20F4-5F518F0902ED}"/>
                  </a:ext>
                </a:extLst>
              </p14:cNvPr>
              <p14:cNvContentPartPr/>
              <p14:nvPr/>
            </p14:nvContentPartPr>
            <p14:xfrm>
              <a:off x="8097272" y="2033242"/>
              <a:ext cx="360" cy="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EF858DA-AE43-5867-20F4-5F518F0902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79632" y="1925242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59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  <a:buNone/>
            </a:pPr>
            <a:r>
              <a:rPr lang="en-US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Data Collection Challenges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D22EA6-31CD-3E1C-00E3-B52DFD8BFE8F}"/>
              </a:ext>
            </a:extLst>
          </p:cNvPr>
          <p:cNvGrpSpPr/>
          <p:nvPr/>
        </p:nvGrpSpPr>
        <p:grpSpPr>
          <a:xfrm>
            <a:off x="408043" y="1172076"/>
            <a:ext cx="2709899" cy="3741459"/>
            <a:chOff x="408043" y="1172076"/>
            <a:chExt cx="2709899" cy="37414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B3FC5B-4BB9-F808-1285-9D2DA0B74174}"/>
                </a:ext>
              </a:extLst>
            </p:cNvPr>
            <p:cNvGrpSpPr/>
            <p:nvPr/>
          </p:nvGrpSpPr>
          <p:grpSpPr>
            <a:xfrm>
              <a:off x="983210" y="1172076"/>
              <a:ext cx="1428393" cy="1428393"/>
              <a:chOff x="987972" y="1714071"/>
              <a:chExt cx="1428393" cy="1428393"/>
            </a:xfrm>
          </p:grpSpPr>
          <p:sp>
            <p:nvSpPr>
              <p:cNvPr id="3" name="Object 2"/>
              <p:cNvSpPr/>
              <p:nvPr/>
            </p:nvSpPr>
            <p:spPr>
              <a:xfrm>
                <a:off x="987972" y="1714071"/>
                <a:ext cx="1428393" cy="1428393"/>
              </a:xfrm>
              <a:prstGeom prst="ellipse">
                <a:avLst/>
              </a:prstGeom>
              <a:solidFill>
                <a:srgbClr val="22AAEE"/>
              </a:solidFill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58414" y="2244145"/>
                <a:ext cx="885604" cy="361860"/>
              </a:xfrm>
              <a:prstGeom prst="rect">
                <a:avLst/>
              </a:prstGeom>
            </p:spPr>
          </p:pic>
        </p:grpSp>
        <p:sp>
          <p:nvSpPr>
            <p:cNvPr id="5" name="Object 4"/>
            <p:cNvSpPr/>
            <p:nvPr/>
          </p:nvSpPr>
          <p:spPr>
            <a:xfrm>
              <a:off x="408043" y="2900245"/>
              <a:ext cx="2576821" cy="533862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102"/>
                </a:lnSpc>
                <a:buNone/>
              </a:pPr>
              <a:r>
                <a:rPr lang="en-US" sz="2000" b="1" kern="0" spc="-108" dirty="0">
                  <a:solidFill>
                    <a:srgbClr val="FFF8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LinkedIn</a:t>
              </a:r>
              <a:r>
                <a:rPr lang="en-US" sz="1800" b="1" kern="0" spc="-108" dirty="0">
                  <a:solidFill>
                    <a:srgbClr val="333333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 </a:t>
              </a:r>
              <a:r>
                <a:rPr lang="en-US" sz="2000" b="1" kern="0" spc="-108" dirty="0">
                  <a:solidFill>
                    <a:srgbClr val="FFF8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anti-bot protection</a:t>
              </a:r>
            </a:p>
          </p:txBody>
        </p:sp>
        <p:sp>
          <p:nvSpPr>
            <p:cNvPr id="6" name="Object 5"/>
            <p:cNvSpPr/>
            <p:nvPr/>
          </p:nvSpPr>
          <p:spPr>
            <a:xfrm>
              <a:off x="541121" y="3592768"/>
              <a:ext cx="2576821" cy="1320767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81"/>
                </a:lnSpc>
                <a:spcBef>
                  <a:spcPts val="596"/>
                </a:spcBef>
                <a:buNone/>
              </a:pPr>
              <a:r>
                <a:rPr lang="en-US" kern="0" spc="-30" dirty="0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LinkedIn actively blocks automated access with a lot of anti-bot measures, making data collection extremely difficult.</a:t>
              </a:r>
              <a:endParaRPr lang="en-US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C50638-4EE7-AC22-C0D6-0297223F9FD0}"/>
              </a:ext>
            </a:extLst>
          </p:cNvPr>
          <p:cNvGrpSpPr/>
          <p:nvPr/>
        </p:nvGrpSpPr>
        <p:grpSpPr>
          <a:xfrm>
            <a:off x="3271258" y="1242814"/>
            <a:ext cx="2906554" cy="3411283"/>
            <a:chOff x="3271258" y="1242814"/>
            <a:chExt cx="2906554" cy="34112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D9D1F7-B0D9-9494-0DC7-F6FF5B0BED83}"/>
                </a:ext>
              </a:extLst>
            </p:cNvPr>
            <p:cNvGrpSpPr/>
            <p:nvPr/>
          </p:nvGrpSpPr>
          <p:grpSpPr>
            <a:xfrm>
              <a:off x="3913796" y="1242814"/>
              <a:ext cx="1428393" cy="1428393"/>
              <a:chOff x="3916177" y="1714071"/>
              <a:chExt cx="1428393" cy="1428393"/>
            </a:xfrm>
          </p:grpSpPr>
          <p:sp>
            <p:nvSpPr>
              <p:cNvPr id="7" name="Object 6"/>
              <p:cNvSpPr/>
              <p:nvPr/>
            </p:nvSpPr>
            <p:spPr>
              <a:xfrm>
                <a:off x="3916177" y="1714071"/>
                <a:ext cx="1428393" cy="1428393"/>
              </a:xfrm>
              <a:prstGeom prst="ellipse">
                <a:avLst/>
              </a:prstGeom>
              <a:solidFill>
                <a:srgbClr val="FFD9AD"/>
              </a:solidFill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312333" y="2093488"/>
                <a:ext cx="657061" cy="628493"/>
              </a:xfrm>
              <a:prstGeom prst="rect">
                <a:avLst/>
              </a:prstGeom>
            </p:spPr>
          </p:pic>
        </p:grpSp>
        <p:sp>
          <p:nvSpPr>
            <p:cNvPr id="9" name="Object 8"/>
            <p:cNvSpPr/>
            <p:nvPr/>
          </p:nvSpPr>
          <p:spPr>
            <a:xfrm>
              <a:off x="3271258" y="2845454"/>
              <a:ext cx="2697282" cy="26693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102"/>
                </a:lnSpc>
                <a:buNone/>
              </a:pPr>
              <a:r>
                <a:rPr lang="en-US" sz="2000" b="1" kern="0" spc="-108" dirty="0">
                  <a:solidFill>
                    <a:srgbClr val="FFF8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Visual data capture</a:t>
              </a:r>
            </a:p>
          </p:txBody>
        </p:sp>
        <p:sp>
          <p:nvSpPr>
            <p:cNvPr id="10" name="Object 9"/>
            <p:cNvSpPr/>
            <p:nvPr/>
          </p:nvSpPr>
          <p:spPr>
            <a:xfrm>
              <a:off x="3480530" y="3597483"/>
              <a:ext cx="2697282" cy="105661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81"/>
                </a:lnSpc>
                <a:spcBef>
                  <a:spcPts val="596"/>
                </a:spcBef>
                <a:buNone/>
              </a:pPr>
              <a:r>
                <a:rPr lang="en-US" kern="0" spc="-30" dirty="0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Job postings are visual images with complex layouts, making it very difficult to automatically extract the structured data.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705215-D309-C030-09A4-A5E7109256B3}"/>
              </a:ext>
            </a:extLst>
          </p:cNvPr>
          <p:cNvGrpSpPr/>
          <p:nvPr/>
        </p:nvGrpSpPr>
        <p:grpSpPr>
          <a:xfrm>
            <a:off x="6094475" y="1209425"/>
            <a:ext cx="3013430" cy="3704111"/>
            <a:chOff x="6094475" y="1209425"/>
            <a:chExt cx="3013430" cy="3704111"/>
          </a:xfrm>
        </p:grpSpPr>
        <p:sp>
          <p:nvSpPr>
            <p:cNvPr id="13" name="Object 12"/>
            <p:cNvSpPr/>
            <p:nvPr/>
          </p:nvSpPr>
          <p:spPr>
            <a:xfrm>
              <a:off x="6094475" y="2790474"/>
              <a:ext cx="3013430" cy="533862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102"/>
                </a:lnSpc>
              </a:pPr>
              <a:r>
                <a:rPr lang="en-US" sz="2000" b="1" kern="0" spc="-108" dirty="0">
                  <a:solidFill>
                    <a:srgbClr val="FFF8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Custom web automation (Selenium/Playwright)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6789A3D-4AC3-B89A-69B8-23BB386C27E1}"/>
                </a:ext>
              </a:extLst>
            </p:cNvPr>
            <p:cNvGrpSpPr/>
            <p:nvPr/>
          </p:nvGrpSpPr>
          <p:grpSpPr>
            <a:xfrm>
              <a:off x="6246837" y="1209425"/>
              <a:ext cx="2618720" cy="3704111"/>
              <a:chOff x="6246837" y="1209425"/>
              <a:chExt cx="2618720" cy="370411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E031E32-B24E-8CA3-81F2-2ACE5B4BD1DC}"/>
                  </a:ext>
                </a:extLst>
              </p:cNvPr>
              <p:cNvGrpSpPr/>
              <p:nvPr/>
            </p:nvGrpSpPr>
            <p:grpSpPr>
              <a:xfrm>
                <a:off x="6842001" y="1209425"/>
                <a:ext cx="1428393" cy="1428393"/>
                <a:chOff x="6844382" y="1714071"/>
                <a:chExt cx="1428393" cy="1428393"/>
              </a:xfrm>
            </p:grpSpPr>
            <p:sp>
              <p:nvSpPr>
                <p:cNvPr id="11" name="Object 10"/>
                <p:cNvSpPr/>
                <p:nvPr/>
              </p:nvSpPr>
              <p:spPr>
                <a:xfrm>
                  <a:off x="6844382" y="1714071"/>
                  <a:ext cx="1428393" cy="1428393"/>
                </a:xfrm>
                <a:prstGeom prst="ellipse">
                  <a:avLst/>
                </a:prstGeom>
                <a:solidFill>
                  <a:srgbClr val="FEC088"/>
                </a:solidFill>
              </p:spPr>
              <p:txBody>
                <a:bodyPr/>
                <a:lstStyle/>
                <a:p>
                  <a:endParaRPr lang="en-IN"/>
                </a:p>
              </p:txBody>
            </p:sp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37" y="2185553"/>
                  <a:ext cx="695151" cy="485654"/>
                </a:xfrm>
                <a:prstGeom prst="rect">
                  <a:avLst/>
                </a:prstGeom>
              </p:spPr>
            </p:pic>
          </p:grpSp>
          <p:sp>
            <p:nvSpPr>
              <p:cNvPr id="14" name="Object 13"/>
              <p:cNvSpPr/>
              <p:nvPr/>
            </p:nvSpPr>
            <p:spPr>
              <a:xfrm>
                <a:off x="6246837" y="3592769"/>
                <a:ext cx="2618720" cy="132076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ctr">
                  <a:lnSpc>
                    <a:spcPts val="2081"/>
                  </a:lnSpc>
                  <a:spcBef>
                    <a:spcPts val="596"/>
                  </a:spcBef>
                </a:pPr>
                <a:r>
                  <a:rPr lang="en-US" kern="0" spc="-30" dirty="0" err="1">
                    <a:solidFill>
                      <a:srgbClr val="FDF5E6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Webstites</a:t>
                </a:r>
                <a:r>
                  <a:rPr lang="en-US" kern="0" spc="-30" dirty="0">
                    <a:solidFill>
                      <a:srgbClr val="FDF5E6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constantly change their structure, requiring highly customized automation to consistently scrape data without breaking.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6E0C1E5-305D-D3E4-5C7D-210301226B00}"/>
              </a:ext>
            </a:extLst>
          </p:cNvPr>
          <p:cNvGrpSpPr/>
          <p:nvPr/>
        </p:nvGrpSpPr>
        <p:grpSpPr>
          <a:xfrm>
            <a:off x="9229797" y="1222280"/>
            <a:ext cx="2626606" cy="3691256"/>
            <a:chOff x="9229797" y="1222280"/>
            <a:chExt cx="2626606" cy="36912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CE52F8-BD78-E365-C291-AD5DA0A5596D}"/>
                </a:ext>
              </a:extLst>
            </p:cNvPr>
            <p:cNvGrpSpPr/>
            <p:nvPr/>
          </p:nvGrpSpPr>
          <p:grpSpPr>
            <a:xfrm>
              <a:off x="9772587" y="1222280"/>
              <a:ext cx="1428393" cy="1428393"/>
              <a:chOff x="9772587" y="1714071"/>
              <a:chExt cx="1428393" cy="1428393"/>
            </a:xfrm>
          </p:grpSpPr>
          <p:sp>
            <p:nvSpPr>
              <p:cNvPr id="15" name="Object 14"/>
              <p:cNvSpPr/>
              <p:nvPr/>
            </p:nvSpPr>
            <p:spPr>
              <a:xfrm>
                <a:off x="9772587" y="1714071"/>
                <a:ext cx="1428393" cy="1428393"/>
              </a:xfrm>
              <a:prstGeom prst="ellipse">
                <a:avLst/>
              </a:prstGeom>
              <a:solidFill>
                <a:srgbClr val="FD864D"/>
              </a:solidFill>
            </p:spPr>
            <p:txBody>
              <a:bodyPr/>
              <a:lstStyle/>
              <a:p>
                <a:endParaRPr lang="en-IN"/>
              </a:p>
            </p:txBody>
          </p: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118526" y="2110230"/>
                <a:ext cx="752287" cy="638015"/>
              </a:xfrm>
              <a:prstGeom prst="rect">
                <a:avLst/>
              </a:prstGeom>
            </p:spPr>
          </p:pic>
        </p:grpSp>
        <p:sp>
          <p:nvSpPr>
            <p:cNvPr id="17" name="Object 16"/>
            <p:cNvSpPr/>
            <p:nvPr/>
          </p:nvSpPr>
          <p:spPr>
            <a:xfrm>
              <a:off x="9229797" y="2887648"/>
              <a:ext cx="2513971" cy="266931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102"/>
                </a:lnSpc>
                <a:buNone/>
              </a:pPr>
              <a:r>
                <a:rPr lang="en-US" sz="2000" b="1" kern="0" spc="-108" dirty="0">
                  <a:solidFill>
                    <a:srgbClr val="FFF8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Quality  Issues</a:t>
              </a:r>
            </a:p>
          </p:txBody>
        </p:sp>
        <p:sp>
          <p:nvSpPr>
            <p:cNvPr id="18" name="Object 17"/>
            <p:cNvSpPr/>
            <p:nvPr/>
          </p:nvSpPr>
          <p:spPr>
            <a:xfrm>
              <a:off x="9237683" y="3592769"/>
              <a:ext cx="2618720" cy="1320767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81"/>
                </a:lnSpc>
                <a:spcBef>
                  <a:spcPts val="596"/>
                </a:spcBef>
                <a:buNone/>
              </a:pPr>
              <a:r>
                <a:rPr lang="en-US" kern="0" spc="-30" dirty="0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Job postings often have missing information and inconsistent formatting, and varying data quality makes it difficult to build reliable machine learning models.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8D1EC2-CDA2-FEC9-B89F-44D5EA799292}"/>
              </a:ext>
            </a:extLst>
          </p:cNvPr>
          <p:cNvGrpSpPr/>
          <p:nvPr/>
        </p:nvGrpSpPr>
        <p:grpSpPr>
          <a:xfrm>
            <a:off x="0" y="5713571"/>
            <a:ext cx="12188952" cy="1142714"/>
            <a:chOff x="0" y="5713571"/>
            <a:chExt cx="12188952" cy="1142714"/>
          </a:xfrm>
        </p:grpSpPr>
        <p:sp>
          <p:nvSpPr>
            <p:cNvPr id="19" name="Object 18"/>
            <p:cNvSpPr/>
            <p:nvPr/>
          </p:nvSpPr>
          <p:spPr>
            <a:xfrm>
              <a:off x="0" y="5713571"/>
              <a:ext cx="12188952" cy="1142714"/>
            </a:xfrm>
            <a:prstGeom prst="rect">
              <a:avLst/>
            </a:prstGeom>
            <a:solidFill>
              <a:srgbClr val="4437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Object 19"/>
            <p:cNvSpPr/>
            <p:nvPr/>
          </p:nvSpPr>
          <p:spPr>
            <a:xfrm>
              <a:off x="1019396" y="5950546"/>
              <a:ext cx="10150159" cy="66717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2628"/>
                </a:lnSpc>
                <a:buNone/>
              </a:pPr>
              <a:r>
                <a:rPr lang="en-US" sz="2000" b="1" kern="0" spc="-135" dirty="0">
                  <a:solidFill>
                    <a:srgbClr val="F5F5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Overcoming these data collection challenges was essential for building the platform, which can extract job market intelligence from visual job postings.</a:t>
              </a:r>
              <a:endParaRPr lang="en-US" sz="2000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E6E12-935C-111A-B6D2-F56F8E603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8079E27-7C2A-3FC7-F238-268B9C32E0A8}"/>
              </a:ext>
            </a:extLst>
          </p:cNvPr>
          <p:cNvSpPr/>
          <p:nvPr/>
        </p:nvSpPr>
        <p:spPr>
          <a:xfrm>
            <a:off x="768806" y="1837400"/>
            <a:ext cx="3336237" cy="4082136"/>
          </a:xfrm>
          <a:custGeom>
            <a:avLst/>
            <a:gdLst>
              <a:gd name="connsiteX0" fmla="*/ 908067 w 3971098"/>
              <a:gd name="connsiteY0" fmla="*/ 177887 h 4358057"/>
              <a:gd name="connsiteX1" fmla="*/ 360732 w 3971098"/>
              <a:gd name="connsiteY1" fmla="*/ 725222 h 4358057"/>
              <a:gd name="connsiteX2" fmla="*/ 360732 w 3971098"/>
              <a:gd name="connsiteY2" fmla="*/ 3641045 h 4358057"/>
              <a:gd name="connsiteX3" fmla="*/ 908067 w 3971098"/>
              <a:gd name="connsiteY3" fmla="*/ 4188380 h 4358057"/>
              <a:gd name="connsiteX4" fmla="*/ 3097340 w 3971098"/>
              <a:gd name="connsiteY4" fmla="*/ 4188380 h 4358057"/>
              <a:gd name="connsiteX5" fmla="*/ 3644675 w 3971098"/>
              <a:gd name="connsiteY5" fmla="*/ 3641045 h 4358057"/>
              <a:gd name="connsiteX6" fmla="*/ 3644675 w 3971098"/>
              <a:gd name="connsiteY6" fmla="*/ 725222 h 4358057"/>
              <a:gd name="connsiteX7" fmla="*/ 3097340 w 3971098"/>
              <a:gd name="connsiteY7" fmla="*/ 177887 h 4358057"/>
              <a:gd name="connsiteX8" fmla="*/ 0 w 3971098"/>
              <a:gd name="connsiteY8" fmla="*/ 0 h 4358057"/>
              <a:gd name="connsiteX9" fmla="*/ 3971098 w 3971098"/>
              <a:gd name="connsiteY9" fmla="*/ 0 h 4358057"/>
              <a:gd name="connsiteX10" fmla="*/ 3971098 w 3971098"/>
              <a:gd name="connsiteY10" fmla="*/ 4358057 h 4358057"/>
              <a:gd name="connsiteX11" fmla="*/ 0 w 3971098"/>
              <a:gd name="connsiteY11" fmla="*/ 4358057 h 435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71098" h="4358057">
                <a:moveTo>
                  <a:pt x="908067" y="177887"/>
                </a:moveTo>
                <a:cubicBezTo>
                  <a:pt x="605782" y="177887"/>
                  <a:pt x="360732" y="422937"/>
                  <a:pt x="360732" y="725222"/>
                </a:cubicBezTo>
                <a:lnTo>
                  <a:pt x="360732" y="3641045"/>
                </a:lnTo>
                <a:cubicBezTo>
                  <a:pt x="360732" y="3943330"/>
                  <a:pt x="605782" y="4188380"/>
                  <a:pt x="908067" y="4188380"/>
                </a:cubicBezTo>
                <a:lnTo>
                  <a:pt x="3097340" y="4188380"/>
                </a:lnTo>
                <a:cubicBezTo>
                  <a:pt x="3399625" y="4188380"/>
                  <a:pt x="3644675" y="3943330"/>
                  <a:pt x="3644675" y="3641045"/>
                </a:cubicBezTo>
                <a:lnTo>
                  <a:pt x="3644675" y="725222"/>
                </a:lnTo>
                <a:cubicBezTo>
                  <a:pt x="3644675" y="422937"/>
                  <a:pt x="3399625" y="177887"/>
                  <a:pt x="3097340" y="177887"/>
                </a:cubicBezTo>
                <a:close/>
                <a:moveTo>
                  <a:pt x="0" y="0"/>
                </a:moveTo>
                <a:lnTo>
                  <a:pt x="3971098" y="0"/>
                </a:lnTo>
                <a:lnTo>
                  <a:pt x="3971098" y="4358057"/>
                </a:lnTo>
                <a:lnTo>
                  <a:pt x="0" y="4358057"/>
                </a:lnTo>
                <a:close/>
              </a:path>
            </a:pathLst>
          </a:custGeom>
          <a:solidFill>
            <a:srgbClr val="F5F5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" name="Object 1">
            <a:extLst>
              <a:ext uri="{FF2B5EF4-FFF2-40B4-BE49-F238E27FC236}">
                <a16:creationId xmlns:a16="http://schemas.microsoft.com/office/drawing/2014/main" id="{C5BF6B32-3C08-D966-3173-922557C4B10B}"/>
              </a:ext>
            </a:extLst>
          </p:cNvPr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  <a:buNone/>
            </a:pPr>
            <a:r>
              <a:rPr lang="en-US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Data Collection: How I Solved It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F1C681-8914-6444-BCA7-5EE89AA0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08" y="4241240"/>
            <a:ext cx="3470451" cy="2321961"/>
          </a:xfrm>
          <a:prstGeom prst="rect">
            <a:avLst/>
          </a:prstGeom>
        </p:spPr>
      </p:pic>
      <p:pic>
        <p:nvPicPr>
          <p:cNvPr id="14" name="Picture 13" descr="A blue robotic arm with a white background&#10;&#10;AI-generated content may be incorrect.">
            <a:extLst>
              <a:ext uri="{FF2B5EF4-FFF2-40B4-BE49-F238E27FC236}">
                <a16:creationId xmlns:a16="http://schemas.microsoft.com/office/drawing/2014/main" id="{271E0365-CBC0-4275-3F38-A00A1C998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49" y="1649595"/>
            <a:ext cx="589052" cy="5890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CEBB84-3187-413E-83C9-E67442A78444}"/>
              </a:ext>
            </a:extLst>
          </p:cNvPr>
          <p:cNvSpPr txBox="1"/>
          <p:nvPr/>
        </p:nvSpPr>
        <p:spPr>
          <a:xfrm>
            <a:off x="1043935" y="2460606"/>
            <a:ext cx="3883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Likendin</a:t>
            </a:r>
            <a:r>
              <a:rPr lang="en-IN" sz="2000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Job Capture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F9F225-94FB-0973-7B17-9707F93127E1}"/>
              </a:ext>
            </a:extLst>
          </p:cNvPr>
          <p:cNvSpPr txBox="1"/>
          <p:nvPr/>
        </p:nvSpPr>
        <p:spPr>
          <a:xfrm>
            <a:off x="1089229" y="3599982"/>
            <a:ext cx="2695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Playwright automation to capture LinkedIn job postings automatically.</a:t>
            </a:r>
            <a:endParaRPr lang="en-IN" dirty="0">
              <a:solidFill>
                <a:srgbClr val="FDF5E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6A7175-5E25-4A11-24FB-48644D2B87D9}"/>
              </a:ext>
            </a:extLst>
          </p:cNvPr>
          <p:cNvGrpSpPr/>
          <p:nvPr/>
        </p:nvGrpSpPr>
        <p:grpSpPr>
          <a:xfrm>
            <a:off x="5449086" y="1591530"/>
            <a:ext cx="6485573" cy="4328006"/>
            <a:chOff x="5449086" y="1591530"/>
            <a:chExt cx="6485573" cy="432800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042EC07-A084-072F-81EC-8496681A599D}"/>
                </a:ext>
              </a:extLst>
            </p:cNvPr>
            <p:cNvSpPr/>
            <p:nvPr/>
          </p:nvSpPr>
          <p:spPr>
            <a:xfrm>
              <a:off x="8598422" y="1837400"/>
              <a:ext cx="3336237" cy="4082136"/>
            </a:xfrm>
            <a:custGeom>
              <a:avLst/>
              <a:gdLst>
                <a:gd name="connsiteX0" fmla="*/ 908067 w 3971098"/>
                <a:gd name="connsiteY0" fmla="*/ 177887 h 4358057"/>
                <a:gd name="connsiteX1" fmla="*/ 360732 w 3971098"/>
                <a:gd name="connsiteY1" fmla="*/ 725222 h 4358057"/>
                <a:gd name="connsiteX2" fmla="*/ 360732 w 3971098"/>
                <a:gd name="connsiteY2" fmla="*/ 3641045 h 4358057"/>
                <a:gd name="connsiteX3" fmla="*/ 908067 w 3971098"/>
                <a:gd name="connsiteY3" fmla="*/ 4188380 h 4358057"/>
                <a:gd name="connsiteX4" fmla="*/ 3097340 w 3971098"/>
                <a:gd name="connsiteY4" fmla="*/ 4188380 h 4358057"/>
                <a:gd name="connsiteX5" fmla="*/ 3644675 w 3971098"/>
                <a:gd name="connsiteY5" fmla="*/ 3641045 h 4358057"/>
                <a:gd name="connsiteX6" fmla="*/ 3644675 w 3971098"/>
                <a:gd name="connsiteY6" fmla="*/ 725222 h 4358057"/>
                <a:gd name="connsiteX7" fmla="*/ 3097340 w 3971098"/>
                <a:gd name="connsiteY7" fmla="*/ 177887 h 4358057"/>
                <a:gd name="connsiteX8" fmla="*/ 0 w 3971098"/>
                <a:gd name="connsiteY8" fmla="*/ 0 h 4358057"/>
                <a:gd name="connsiteX9" fmla="*/ 3971098 w 3971098"/>
                <a:gd name="connsiteY9" fmla="*/ 0 h 4358057"/>
                <a:gd name="connsiteX10" fmla="*/ 3971098 w 3971098"/>
                <a:gd name="connsiteY10" fmla="*/ 4358057 h 4358057"/>
                <a:gd name="connsiteX11" fmla="*/ 0 w 3971098"/>
                <a:gd name="connsiteY11" fmla="*/ 4358057 h 435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71098" h="4358057">
                  <a:moveTo>
                    <a:pt x="908067" y="177887"/>
                  </a:moveTo>
                  <a:cubicBezTo>
                    <a:pt x="605782" y="177887"/>
                    <a:pt x="360732" y="422937"/>
                    <a:pt x="360732" y="725222"/>
                  </a:cubicBezTo>
                  <a:lnTo>
                    <a:pt x="360732" y="3641045"/>
                  </a:lnTo>
                  <a:cubicBezTo>
                    <a:pt x="360732" y="3943330"/>
                    <a:pt x="605782" y="4188380"/>
                    <a:pt x="908067" y="4188380"/>
                  </a:cubicBezTo>
                  <a:lnTo>
                    <a:pt x="3097340" y="4188380"/>
                  </a:lnTo>
                  <a:cubicBezTo>
                    <a:pt x="3399625" y="4188380"/>
                    <a:pt x="3644675" y="3943330"/>
                    <a:pt x="3644675" y="3641045"/>
                  </a:cubicBezTo>
                  <a:lnTo>
                    <a:pt x="3644675" y="725222"/>
                  </a:lnTo>
                  <a:cubicBezTo>
                    <a:pt x="3644675" y="422937"/>
                    <a:pt x="3399625" y="177887"/>
                    <a:pt x="3097340" y="177887"/>
                  </a:cubicBezTo>
                  <a:close/>
                  <a:moveTo>
                    <a:pt x="0" y="0"/>
                  </a:moveTo>
                  <a:lnTo>
                    <a:pt x="3971098" y="0"/>
                  </a:lnTo>
                  <a:lnTo>
                    <a:pt x="3971098" y="4358057"/>
                  </a:lnTo>
                  <a:lnTo>
                    <a:pt x="0" y="4358057"/>
                  </a:lnTo>
                  <a:close/>
                </a:path>
              </a:pathLst>
            </a:custGeom>
            <a:solidFill>
              <a:srgbClr val="F0F8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pic>
          <p:nvPicPr>
            <p:cNvPr id="33" name="Picture 32" descr="A blue object with black lines&#10;&#10;AI-generated content may be incorrect.">
              <a:extLst>
                <a:ext uri="{FF2B5EF4-FFF2-40B4-BE49-F238E27FC236}">
                  <a16:creationId xmlns:a16="http://schemas.microsoft.com/office/drawing/2014/main" id="{F7F0D935-A5A3-530D-2284-FC39A9EF2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3588" y="1591530"/>
              <a:ext cx="765907" cy="76590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EC9FC0-5A8E-31EF-AE49-9ADCBA1BE867}"/>
                </a:ext>
              </a:extLst>
            </p:cNvPr>
            <p:cNvSpPr txBox="1"/>
            <p:nvPr/>
          </p:nvSpPr>
          <p:spPr>
            <a:xfrm>
              <a:off x="8894941" y="2460606"/>
              <a:ext cx="2743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F5F5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Kaggle Dataset Collection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A30334-F787-975C-3360-0E16A3431943}"/>
                </a:ext>
              </a:extLst>
            </p:cNvPr>
            <p:cNvSpPr txBox="1"/>
            <p:nvPr/>
          </p:nvSpPr>
          <p:spPr>
            <a:xfrm>
              <a:off x="8894942" y="3583485"/>
              <a:ext cx="2743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Automated the collection of job market datasets from Kaggle, including salary data, job descriptions, and company information</a:t>
              </a:r>
              <a:endParaRPr lang="en-IN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" name="Picture 7" descr="A group of colorful circles and dots&#10;&#10;AI-generated content may be incorrect.">
              <a:extLst>
                <a:ext uri="{FF2B5EF4-FFF2-40B4-BE49-F238E27FC236}">
                  <a16:creationId xmlns:a16="http://schemas.microsoft.com/office/drawing/2014/main" id="{D09D8B16-DDAF-76A5-4689-3346CEB51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9086" y="2120615"/>
              <a:ext cx="2143125" cy="1387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36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  <a:buNone/>
            </a:pPr>
            <a:r>
              <a:rPr lang="en-US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Computer Vision Approach</a:t>
            </a:r>
          </a:p>
        </p:txBody>
      </p:sp>
      <p:pic>
        <p:nvPicPr>
          <p:cNvPr id="6" name="Object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1163" y="1099198"/>
            <a:ext cx="4143702" cy="119032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207410" y="1593172"/>
            <a:ext cx="3212297" cy="2669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  <a:buNone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Preprocessing</a:t>
            </a:r>
          </a:p>
        </p:txBody>
      </p:sp>
      <p:sp>
        <p:nvSpPr>
          <p:cNvPr id="8" name="Object 7"/>
          <p:cNvSpPr/>
          <p:nvPr/>
        </p:nvSpPr>
        <p:spPr>
          <a:xfrm>
            <a:off x="4118538" y="2532444"/>
            <a:ext cx="3526543" cy="1849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1"/>
              </a:lnSpc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Implemented OpenCV preprocessing techniques including noise reduction, color adjustment, and text/background separation to enhance the image quality and improve OCR accuracy.</a:t>
            </a:r>
            <a:endParaRPr lang="en-US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2400" y="1099197"/>
            <a:ext cx="4365138" cy="119032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597451" y="1661180"/>
            <a:ext cx="4152946" cy="5338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1" algn="ctr">
              <a:lnSpc>
                <a:spcPts val="2102"/>
              </a:lnSpc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98% Accuracy in Text Extraction</a:t>
            </a:r>
          </a:p>
        </p:txBody>
      </p:sp>
      <p:sp>
        <p:nvSpPr>
          <p:cNvPr id="11" name="Object 10"/>
          <p:cNvSpPr/>
          <p:nvPr/>
        </p:nvSpPr>
        <p:spPr>
          <a:xfrm>
            <a:off x="7905373" y="2532444"/>
            <a:ext cx="3526543" cy="21132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1"/>
              </a:lnSpc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the combination of </a:t>
            </a:r>
            <a:r>
              <a:rPr lang="en-US" kern="0" spc="-30" dirty="0" err="1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EasyOCR</a:t>
            </a: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OpenCV preprocessing, my solution achieved an accuracy of 98% in extracting the relevant text content from job posting images, ensuring high-quality data for my machine learning models.</a:t>
            </a:r>
          </a:p>
        </p:txBody>
      </p:sp>
      <p:sp>
        <p:nvSpPr>
          <p:cNvPr id="12" name="Object 11"/>
          <p:cNvSpPr/>
          <p:nvPr/>
        </p:nvSpPr>
        <p:spPr>
          <a:xfrm>
            <a:off x="11865183" y="6497898"/>
            <a:ext cx="133317" cy="237669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832" y="1066017"/>
            <a:ext cx="3875706" cy="119032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93726" y="1593172"/>
            <a:ext cx="3526543" cy="2669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  <a:buNone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OCR Technology</a:t>
            </a:r>
            <a:endParaRPr lang="en-US" sz="2000" dirty="0">
              <a:solidFill>
                <a:srgbClr val="F5F5D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31703" y="2532444"/>
            <a:ext cx="3526543" cy="15849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1"/>
              </a:lnSpc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have utilized </a:t>
            </a:r>
            <a:r>
              <a:rPr lang="en-US" kern="0" spc="-30" dirty="0" err="1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EasyOCR</a:t>
            </a: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technology to accurately extract text content from LinkedIn job posting screenshots. This converts unstructured data into a machine-readable format for further analysis.</a:t>
            </a:r>
            <a:endParaRPr lang="en-US" dirty="0">
              <a:solidFill>
                <a:srgbClr val="FDF5E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7E8EEAC-53CF-69F2-20D7-2723D985E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367" y="4949004"/>
            <a:ext cx="3645270" cy="1266825"/>
          </a:xfrm>
          <a:prstGeom prst="rect">
            <a:avLst/>
          </a:prstGeom>
        </p:spPr>
      </p:pic>
      <p:pic>
        <p:nvPicPr>
          <p:cNvPr id="18" name="Picture 17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4F6BBF93-0D1E-D7A9-9224-D1CFBD7676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415" y="4858517"/>
            <a:ext cx="3492679" cy="1447800"/>
          </a:xfrm>
          <a:prstGeom prst="rect">
            <a:avLst/>
          </a:prstGeom>
        </p:spPr>
      </p:pic>
      <p:pic>
        <p:nvPicPr>
          <p:cNvPr id="20" name="Picture 19" descr="A black camera symbol on a white background&#10;&#10;AI-generated content may be incorrect.">
            <a:extLst>
              <a:ext uri="{FF2B5EF4-FFF2-40B4-BE49-F238E27FC236}">
                <a16:creationId xmlns:a16="http://schemas.microsoft.com/office/drawing/2014/main" id="{A885B190-13CC-F25A-A8A2-CC229A1AC5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9676" y="4949003"/>
            <a:ext cx="2418537" cy="1266825"/>
          </a:xfrm>
          <a:prstGeom prst="rect">
            <a:avLst/>
          </a:prstGeom>
        </p:spPr>
      </p:pic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A3D97382-D395-B463-FCA9-CFEC33C6EDB2}"/>
              </a:ext>
            </a:extLst>
          </p:cNvPr>
          <p:cNvSpPr/>
          <p:nvPr/>
        </p:nvSpPr>
        <p:spPr>
          <a:xfrm>
            <a:off x="4118538" y="5264829"/>
            <a:ext cx="540301" cy="493974"/>
          </a:xfrm>
          <a:prstGeom prst="notchedRightArrow">
            <a:avLst/>
          </a:prstGeom>
          <a:noFill/>
          <a:ln>
            <a:solidFill>
              <a:srgbClr val="FFF8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Notched Right 21">
            <a:extLst>
              <a:ext uri="{FF2B5EF4-FFF2-40B4-BE49-F238E27FC236}">
                <a16:creationId xmlns:a16="http://schemas.microsoft.com/office/drawing/2014/main" id="{9BC683EC-431B-AFF1-914E-76E968177470}"/>
              </a:ext>
            </a:extLst>
          </p:cNvPr>
          <p:cNvSpPr/>
          <p:nvPr/>
        </p:nvSpPr>
        <p:spPr>
          <a:xfrm>
            <a:off x="7474564" y="5264829"/>
            <a:ext cx="540301" cy="493974"/>
          </a:xfrm>
          <a:prstGeom prst="notchedRightArrow">
            <a:avLst/>
          </a:prstGeom>
          <a:noFill/>
          <a:ln>
            <a:solidFill>
              <a:srgbClr val="FFF8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4" grpId="0"/>
      <p:bldP spid="5" grpId="0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9020"/>
            <a:ext cx="12188952" cy="5560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</a:pPr>
            <a:r>
              <a:rPr lang="en-US" sz="3200" b="1" kern="0" spc="-365" dirty="0" err="1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EasyOCR</a:t>
            </a:r>
            <a:r>
              <a:rPr lang="en-US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 Text Extraction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CA994-9FE6-D29A-0175-BC9DD3EE6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06" y="2225842"/>
            <a:ext cx="2335622" cy="3501190"/>
          </a:xfrm>
          <a:prstGeom prst="rect">
            <a:avLst/>
          </a:prstGeom>
        </p:spPr>
      </p:pic>
      <p:sp>
        <p:nvSpPr>
          <p:cNvPr id="39" name="Arrow: Notched Right 38">
            <a:extLst>
              <a:ext uri="{FF2B5EF4-FFF2-40B4-BE49-F238E27FC236}">
                <a16:creationId xmlns:a16="http://schemas.microsoft.com/office/drawing/2014/main" id="{6A13B673-F120-6BCE-6443-C73B47180FE8}"/>
              </a:ext>
            </a:extLst>
          </p:cNvPr>
          <p:cNvSpPr/>
          <p:nvPr/>
        </p:nvSpPr>
        <p:spPr>
          <a:xfrm>
            <a:off x="9356309" y="3562702"/>
            <a:ext cx="522892" cy="324853"/>
          </a:xfrm>
          <a:prstGeom prst="notch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2554431-7446-0FFD-EED8-3C432575C4C6}"/>
              </a:ext>
            </a:extLst>
          </p:cNvPr>
          <p:cNvGrpSpPr/>
          <p:nvPr/>
        </p:nvGrpSpPr>
        <p:grpSpPr>
          <a:xfrm>
            <a:off x="6685616" y="2077954"/>
            <a:ext cx="2578382" cy="4189564"/>
            <a:chOff x="6986723" y="2162175"/>
            <a:chExt cx="2578382" cy="4189564"/>
          </a:xfrm>
        </p:grpSpPr>
        <p:pic>
          <p:nvPicPr>
            <p:cNvPr id="41" name="Picture 40" descr="A close-up of a person's face&#10;&#10;AI-generated content may be incorrect.">
              <a:extLst>
                <a:ext uri="{FF2B5EF4-FFF2-40B4-BE49-F238E27FC236}">
                  <a16:creationId xmlns:a16="http://schemas.microsoft.com/office/drawing/2014/main" id="{DC5863A3-7618-921D-652D-762B31334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0786" y="3618884"/>
              <a:ext cx="2554319" cy="1249413"/>
            </a:xfrm>
            <a:prstGeom prst="rect">
              <a:avLst/>
            </a:prstGeom>
          </p:spPr>
        </p:pic>
        <p:pic>
          <p:nvPicPr>
            <p:cNvPr id="43" name="Picture 42" descr="A white background with black text&#10;&#10;AI-generated content may be incorrect.">
              <a:extLst>
                <a:ext uri="{FF2B5EF4-FFF2-40B4-BE49-F238E27FC236}">
                  <a16:creationId xmlns:a16="http://schemas.microsoft.com/office/drawing/2014/main" id="{4BD8A86D-AA2A-9795-9195-AFC647447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0786" y="2162175"/>
              <a:ext cx="2554319" cy="1266825"/>
            </a:xfrm>
            <a:prstGeom prst="rect">
              <a:avLst/>
            </a:prstGeom>
          </p:spPr>
        </p:pic>
        <p:pic>
          <p:nvPicPr>
            <p:cNvPr id="45" name="Picture 44" descr="A white background with black text&#10;&#10;AI-generated content may be incorrect.">
              <a:extLst>
                <a:ext uri="{FF2B5EF4-FFF2-40B4-BE49-F238E27FC236}">
                  <a16:creationId xmlns:a16="http://schemas.microsoft.com/office/drawing/2014/main" id="{351D09D0-C20C-9883-1F0A-14E686C8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6723" y="5102325"/>
              <a:ext cx="2554319" cy="124941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DB2F45-5257-CEC5-3081-F25AC72B5AFF}"/>
              </a:ext>
            </a:extLst>
          </p:cNvPr>
          <p:cNvGrpSpPr/>
          <p:nvPr/>
        </p:nvGrpSpPr>
        <p:grpSpPr>
          <a:xfrm>
            <a:off x="185231" y="1597204"/>
            <a:ext cx="4319130" cy="4129828"/>
            <a:chOff x="185231" y="1597204"/>
            <a:chExt cx="4319130" cy="412982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E5E09EB-ED94-664B-D682-CD3B96D20A4C}"/>
                </a:ext>
              </a:extLst>
            </p:cNvPr>
            <p:cNvSpPr/>
            <p:nvPr/>
          </p:nvSpPr>
          <p:spPr>
            <a:xfrm>
              <a:off x="185231" y="1961147"/>
              <a:ext cx="3327989" cy="3765885"/>
            </a:xfrm>
            <a:prstGeom prst="ellipse">
              <a:avLst/>
            </a:prstGeom>
            <a:noFill/>
            <a:ln>
              <a:solidFill>
                <a:srgbClr val="DAA5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F16054-8B5B-AA65-29F3-97A09AB0A376}"/>
                </a:ext>
              </a:extLst>
            </p:cNvPr>
            <p:cNvSpPr txBox="1"/>
            <p:nvPr/>
          </p:nvSpPr>
          <p:spPr>
            <a:xfrm>
              <a:off x="620729" y="2454738"/>
              <a:ext cx="3883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F5F5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OCR Text Extraction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A6DF8C-BE25-5230-1462-A62BCF882AA1}"/>
                </a:ext>
              </a:extLst>
            </p:cNvPr>
            <p:cNvSpPr txBox="1"/>
            <p:nvPr/>
          </p:nvSpPr>
          <p:spPr>
            <a:xfrm>
              <a:off x="559719" y="3161165"/>
              <a:ext cx="269538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Used </a:t>
              </a:r>
              <a:r>
                <a:rPr lang="en-US" dirty="0" err="1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EasyOCR</a:t>
              </a:r>
              <a:r>
                <a:rPr lang="en-US" dirty="0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extracts text from screenshots with 98% accuracy, then combines LinkedIn and Kaggle data with automated validation</a:t>
              </a:r>
              <a:endParaRPr lang="en-IN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7" name="Picture 46" descr="A magnifying glass with words&#10;&#10;AI-generated content may be incorrect.">
              <a:extLst>
                <a:ext uri="{FF2B5EF4-FFF2-40B4-BE49-F238E27FC236}">
                  <a16:creationId xmlns:a16="http://schemas.microsoft.com/office/drawing/2014/main" id="{220C1C56-D6BA-5085-1457-4B445E4AE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0174" y="1597204"/>
              <a:ext cx="727886" cy="727886"/>
            </a:xfrm>
            <a:prstGeom prst="rect">
              <a:avLst/>
            </a:prstGeom>
          </p:spPr>
        </p:pic>
      </p:grpSp>
      <p:pic>
        <p:nvPicPr>
          <p:cNvPr id="52" name="Picture 5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35F191-04FE-3668-BA6F-88E9083545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7449" y="3335076"/>
            <a:ext cx="1913554" cy="1104957"/>
          </a:xfrm>
          <a:prstGeom prst="rect">
            <a:avLst/>
          </a:prstGeom>
        </p:spPr>
      </p:pic>
      <p:sp>
        <p:nvSpPr>
          <p:cNvPr id="55" name="Arrow: Notched Right 54">
            <a:extLst>
              <a:ext uri="{FF2B5EF4-FFF2-40B4-BE49-F238E27FC236}">
                <a16:creationId xmlns:a16="http://schemas.microsoft.com/office/drawing/2014/main" id="{B30B9501-03E3-15C1-650C-5CC6D0776907}"/>
              </a:ext>
            </a:extLst>
          </p:cNvPr>
          <p:cNvSpPr/>
          <p:nvPr/>
        </p:nvSpPr>
        <p:spPr>
          <a:xfrm>
            <a:off x="6094476" y="3562702"/>
            <a:ext cx="522892" cy="324853"/>
          </a:xfrm>
          <a:prstGeom prst="notched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52375" y="126192"/>
            <a:ext cx="12188952" cy="5560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380"/>
              </a:lnSpc>
            </a:pPr>
            <a:r>
              <a:rPr lang="en-US" sz="3200" b="1" kern="0" spc="-365" dirty="0">
                <a:solidFill>
                  <a:srgbClr val="FDF5E6"/>
                </a:solidFill>
                <a:latin typeface="Montserrat" panose="00000500000000000000" pitchFamily="2" charset="0"/>
                <a:ea typeface="Inter" pitchFamily="34" charset="-122"/>
              </a:rPr>
              <a:t>CV Challenges &amp; Solutions</a:t>
            </a:r>
          </a:p>
        </p:txBody>
      </p:sp>
      <p:sp>
        <p:nvSpPr>
          <p:cNvPr id="7" name="Object 6"/>
          <p:cNvSpPr/>
          <p:nvPr/>
        </p:nvSpPr>
        <p:spPr>
          <a:xfrm>
            <a:off x="3890867" y="826712"/>
            <a:ext cx="1428393" cy="1428393"/>
          </a:xfrm>
          <a:prstGeom prst="ellipse">
            <a:avLst/>
          </a:prstGeom>
          <a:solidFill>
            <a:srgbClr val="FFD9AD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96B833-B101-234C-AF2E-5EA26A5413E8}"/>
              </a:ext>
            </a:extLst>
          </p:cNvPr>
          <p:cNvGrpSpPr/>
          <p:nvPr/>
        </p:nvGrpSpPr>
        <p:grpSpPr>
          <a:xfrm>
            <a:off x="220518" y="821594"/>
            <a:ext cx="3115129" cy="3353115"/>
            <a:chOff x="220518" y="821594"/>
            <a:chExt cx="3115129" cy="3353115"/>
          </a:xfrm>
        </p:grpSpPr>
        <p:sp>
          <p:nvSpPr>
            <p:cNvPr id="3" name="Object 2"/>
            <p:cNvSpPr/>
            <p:nvPr/>
          </p:nvSpPr>
          <p:spPr>
            <a:xfrm>
              <a:off x="825334" y="821594"/>
              <a:ext cx="1428393" cy="1428393"/>
            </a:xfrm>
            <a:prstGeom prst="ellipse">
              <a:avLst/>
            </a:prstGeom>
            <a:solidFill>
              <a:srgbClr val="22AAEE"/>
            </a:solidFill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3840" y="1144693"/>
              <a:ext cx="371382" cy="790377"/>
            </a:xfrm>
            <a:prstGeom prst="rect">
              <a:avLst/>
            </a:prstGeom>
          </p:spPr>
        </p:pic>
        <p:sp>
          <p:nvSpPr>
            <p:cNvPr id="5" name="Object 4"/>
            <p:cNvSpPr/>
            <p:nvPr/>
          </p:nvSpPr>
          <p:spPr>
            <a:xfrm>
              <a:off x="220518" y="2416763"/>
              <a:ext cx="3115129" cy="285976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102"/>
                </a:lnSpc>
                <a:buNone/>
              </a:pPr>
              <a:r>
                <a:rPr lang="en-US" sz="2000" b="1" kern="0" spc="-108" dirty="0">
                  <a:solidFill>
                    <a:srgbClr val="F5F5DC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Different Image Qualities</a:t>
              </a:r>
            </a:p>
          </p:txBody>
        </p:sp>
        <p:sp>
          <p:nvSpPr>
            <p:cNvPr id="6" name="Object 5"/>
            <p:cNvSpPr/>
            <p:nvPr/>
          </p:nvSpPr>
          <p:spPr>
            <a:xfrm>
              <a:off x="277401" y="3118095"/>
              <a:ext cx="2907587" cy="1056614"/>
            </a:xfrm>
            <a:prstGeom prst="rect">
              <a:avLst/>
            </a:prstGeom>
            <a:noFill/>
          </p:spPr>
          <p:txBody>
            <a:bodyPr wrap="square" lIns="0" tIns="0" rIns="0" bIns="0" rtlCol="0" anchor="t"/>
            <a:lstStyle/>
            <a:p>
              <a:pPr algn="ctr">
                <a:lnSpc>
                  <a:spcPts val="2081"/>
                </a:lnSpc>
                <a:spcBef>
                  <a:spcPts val="596"/>
                </a:spcBef>
                <a:buNone/>
              </a:pPr>
              <a:r>
                <a:rPr lang="en-US" kern="0" spc="-30" dirty="0" err="1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Linkedin</a:t>
              </a:r>
              <a:r>
                <a:rPr lang="en-US" kern="0" spc="-30" dirty="0">
                  <a:solidFill>
                    <a:srgbClr val="FDF5E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Job posting have different image resolutions, contrast, and clarity due to different browsers, screen sizes, and capture methods, making consistent text extraction challenging.</a:t>
              </a:r>
            </a:p>
          </p:txBody>
        </p:sp>
      </p:grpSp>
      <p:sp>
        <p:nvSpPr>
          <p:cNvPr id="9" name="Object 8"/>
          <p:cNvSpPr/>
          <p:nvPr/>
        </p:nvSpPr>
        <p:spPr>
          <a:xfrm>
            <a:off x="3298271" y="2435808"/>
            <a:ext cx="3115129" cy="223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Complex Layout Detection</a:t>
            </a:r>
          </a:p>
        </p:txBody>
      </p:sp>
      <p:sp>
        <p:nvSpPr>
          <p:cNvPr id="10" name="Object 9"/>
          <p:cNvSpPr/>
          <p:nvPr/>
        </p:nvSpPr>
        <p:spPr>
          <a:xfrm>
            <a:off x="3300064" y="3118095"/>
            <a:ext cx="2660620" cy="10566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81"/>
              </a:lnSpc>
              <a:spcBef>
                <a:spcPts val="596"/>
              </a:spcBef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Job postings have complex layouts with multiple text elements, overlapping content, and varying font sizes, requiring different preprocessing to separate different text regions.</a:t>
            </a:r>
          </a:p>
        </p:txBody>
      </p:sp>
      <p:sp>
        <p:nvSpPr>
          <p:cNvPr id="11" name="Object 10"/>
          <p:cNvSpPr/>
          <p:nvPr/>
        </p:nvSpPr>
        <p:spPr>
          <a:xfrm>
            <a:off x="6747654" y="824658"/>
            <a:ext cx="1428393" cy="1428393"/>
          </a:xfrm>
          <a:prstGeom prst="ellipse">
            <a:avLst/>
          </a:prstGeom>
          <a:solidFill>
            <a:srgbClr val="FEC088"/>
          </a:solidFill>
        </p:spPr>
        <p:txBody>
          <a:bodyPr/>
          <a:lstStyle/>
          <a:p>
            <a:endParaRPr lang="en-IN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99990" y="1120873"/>
            <a:ext cx="723719" cy="695151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310784" y="2413746"/>
            <a:ext cx="2608245" cy="2669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  <a:buNone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Quality</a:t>
            </a:r>
            <a:r>
              <a:rPr lang="en-US" sz="1800" b="1" kern="0" spc="-10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14" name="Object 13"/>
          <p:cNvSpPr/>
          <p:nvPr/>
        </p:nvSpPr>
        <p:spPr>
          <a:xfrm>
            <a:off x="6344609" y="3116551"/>
            <a:ext cx="2608245" cy="132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81"/>
              </a:lnSpc>
              <a:spcBef>
                <a:spcPts val="596"/>
              </a:spcBef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Implementing best validation to ensure extracted text is accurate and complete, filtering out noise, and ensuring only relevant job information is required.</a:t>
            </a:r>
          </a:p>
        </p:txBody>
      </p:sp>
      <p:sp>
        <p:nvSpPr>
          <p:cNvPr id="15" name="Object 14"/>
          <p:cNvSpPr/>
          <p:nvPr/>
        </p:nvSpPr>
        <p:spPr>
          <a:xfrm>
            <a:off x="9650550" y="826712"/>
            <a:ext cx="1428393" cy="1428393"/>
          </a:xfrm>
          <a:prstGeom prst="ellipse">
            <a:avLst/>
          </a:prstGeom>
          <a:solidFill>
            <a:srgbClr val="FD864D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0118" y="1089429"/>
            <a:ext cx="447563" cy="657061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091834" y="2435808"/>
            <a:ext cx="2901541" cy="2669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2"/>
              </a:lnSpc>
              <a:buNone/>
            </a:pPr>
            <a:r>
              <a:rPr lang="en-US" sz="2000" b="1" kern="0" spc="-108" dirty="0">
                <a:solidFill>
                  <a:srgbClr val="F5F5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 Extraction Accuracy</a:t>
            </a:r>
          </a:p>
        </p:txBody>
      </p:sp>
      <p:sp>
        <p:nvSpPr>
          <p:cNvPr id="18" name="Object 17"/>
          <p:cNvSpPr/>
          <p:nvPr/>
        </p:nvSpPr>
        <p:spPr>
          <a:xfrm>
            <a:off x="9290857" y="3110386"/>
            <a:ext cx="2503496" cy="1320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81"/>
              </a:lnSpc>
              <a:spcBef>
                <a:spcPts val="596"/>
              </a:spcBef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Ensuring high accuracy in text extraction from visual job postings while handling different fonts, colors, and background patterns that can interfere with OCR </a:t>
            </a:r>
            <a:r>
              <a:rPr lang="en-US" kern="0" spc="-30" dirty="0" err="1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perfrormance</a:t>
            </a:r>
            <a:endParaRPr lang="en-US" kern="0" spc="-30" dirty="0">
              <a:solidFill>
                <a:srgbClr val="FDF5E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0" y="5713571"/>
            <a:ext cx="12188952" cy="1142714"/>
          </a:xfrm>
          <a:prstGeom prst="rect">
            <a:avLst/>
          </a:prstGeom>
          <a:solidFill>
            <a:srgbClr val="4E3F1E"/>
          </a:solidFill>
        </p:spPr>
        <p:txBody>
          <a:bodyPr/>
          <a:lstStyle/>
          <a:p>
            <a:endParaRPr lang="en-IN"/>
          </a:p>
        </p:txBody>
      </p:sp>
      <p:sp>
        <p:nvSpPr>
          <p:cNvPr id="20" name="Object 19"/>
          <p:cNvSpPr/>
          <p:nvPr/>
        </p:nvSpPr>
        <p:spPr>
          <a:xfrm>
            <a:off x="52374" y="5984966"/>
            <a:ext cx="12084203" cy="6005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366"/>
              </a:lnSpc>
              <a:buNone/>
            </a:pPr>
            <a:r>
              <a:rPr lang="en-US" kern="0" spc="-30" dirty="0">
                <a:solidFill>
                  <a:srgbClr val="FDF5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addressing these key challenges in computer vision, the job board platform consistently extracts job market data with high accuracy, enabling data-driven insights and decision-making.</a:t>
            </a:r>
          </a:p>
        </p:txBody>
      </p:sp>
      <p:sp>
        <p:nvSpPr>
          <p:cNvPr id="24" name="Star: 6 Points 23">
            <a:extLst>
              <a:ext uri="{FF2B5EF4-FFF2-40B4-BE49-F238E27FC236}">
                <a16:creationId xmlns:a16="http://schemas.microsoft.com/office/drawing/2014/main" id="{9DCFD43B-FA9D-1522-C7D8-CAC868510C70}"/>
              </a:ext>
            </a:extLst>
          </p:cNvPr>
          <p:cNvSpPr/>
          <p:nvPr/>
        </p:nvSpPr>
        <p:spPr>
          <a:xfrm>
            <a:off x="4314414" y="1190409"/>
            <a:ext cx="541421" cy="556081"/>
          </a:xfrm>
          <a:prstGeom prst="star6">
            <a:avLst/>
          </a:prstGeom>
          <a:solidFill>
            <a:srgbClr val="FFD9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1" grpId="0" animBg="1"/>
      <p:bldP spid="13" grpId="0"/>
      <p:bldP spid="14" grpId="0"/>
      <p:bldP spid="15" grpId="0" animBg="1"/>
      <p:bldP spid="17" grpId="0"/>
      <p:bldP spid="18" grpId="0"/>
      <p:bldP spid="19" grpId="0" animBg="1"/>
      <p:bldP spid="20" grpId="0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1165</Words>
  <Application>Microsoft Office PowerPoint</Application>
  <PresentationFormat>Widescreen</PresentationFormat>
  <Paragraphs>115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Open Sans</vt:lpstr>
      <vt:lpstr>Arial</vt:lpstr>
      <vt:lpstr>Montserrat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Board Vision Assistant Automated Job Market Intelligence</dc:title>
  <dc:subject>Job Board Vision Assistant Automated Job Market Intelligence</dc:subject>
  <dc:creator>Chandra Sekhar Bollineni</dc:creator>
  <cp:lastModifiedBy>Bollineni, Chandra Sekhar</cp:lastModifiedBy>
  <cp:revision>20</cp:revision>
  <dcterms:created xsi:type="dcterms:W3CDTF">2025-10-14T00:00:09Z</dcterms:created>
  <dcterms:modified xsi:type="dcterms:W3CDTF">2025-10-19T12:57:40Z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6de1d5b-8b4b-4e4e-a8a1-d2976158103f_Enabled">
    <vt:lpwstr>true</vt:lpwstr>
  </property>
  <property fmtid="{D5CDD505-2E9C-101B-9397-08002B2CF9AE}" pid="3" name="MSIP_Label_a6de1d5b-8b4b-4e4e-a8a1-d2976158103f_SetDate">
    <vt:lpwstr>2025-10-14T15:44:04Z</vt:lpwstr>
  </property>
  <property fmtid="{D5CDD505-2E9C-101B-9397-08002B2CF9AE}" pid="4" name="MSIP_Label_a6de1d5b-8b4b-4e4e-a8a1-d2976158103f_Method">
    <vt:lpwstr>Standard</vt:lpwstr>
  </property>
  <property fmtid="{D5CDD505-2E9C-101B-9397-08002B2CF9AE}" pid="5" name="MSIP_Label_a6de1d5b-8b4b-4e4e-a8a1-d2976158103f_Name">
    <vt:lpwstr>defa4170-0d19-0005-0004-bc88714345d2</vt:lpwstr>
  </property>
  <property fmtid="{D5CDD505-2E9C-101B-9397-08002B2CF9AE}" pid="6" name="MSIP_Label_a6de1d5b-8b4b-4e4e-a8a1-d2976158103f_SiteId">
    <vt:lpwstr>ecd4c5d9-c2fe-4522-afd1-f0d20755d9d7</vt:lpwstr>
  </property>
  <property fmtid="{D5CDD505-2E9C-101B-9397-08002B2CF9AE}" pid="7" name="MSIP_Label_a6de1d5b-8b4b-4e4e-a8a1-d2976158103f_ActionId">
    <vt:lpwstr>d037af9d-27fc-47f0-8b7d-524cda9999c5</vt:lpwstr>
  </property>
  <property fmtid="{D5CDD505-2E9C-101B-9397-08002B2CF9AE}" pid="8" name="MSIP_Label_a6de1d5b-8b4b-4e4e-a8a1-d2976158103f_ContentBits">
    <vt:lpwstr>0</vt:lpwstr>
  </property>
  <property fmtid="{D5CDD505-2E9C-101B-9397-08002B2CF9AE}" pid="9" name="MSIP_Label_a6de1d5b-8b4b-4e4e-a8a1-d2976158103f_Tag">
    <vt:lpwstr>10, 3, 0, 1</vt:lpwstr>
  </property>
</Properties>
</file>